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61" r:id="rId2"/>
    <p:sldId id="472" r:id="rId3"/>
    <p:sldId id="413" r:id="rId4"/>
    <p:sldId id="414" r:id="rId5"/>
    <p:sldId id="412" r:id="rId6"/>
    <p:sldId id="474" r:id="rId7"/>
    <p:sldId id="416" r:id="rId8"/>
    <p:sldId id="476" r:id="rId9"/>
    <p:sldId id="494" r:id="rId10"/>
    <p:sldId id="418" r:id="rId11"/>
    <p:sldId id="495" r:id="rId12"/>
    <p:sldId id="496" r:id="rId13"/>
    <p:sldId id="497" r:id="rId14"/>
    <p:sldId id="420" r:id="rId15"/>
    <p:sldId id="480" r:id="rId16"/>
    <p:sldId id="481" r:id="rId17"/>
    <p:sldId id="425" r:id="rId18"/>
    <p:sldId id="427" r:id="rId19"/>
    <p:sldId id="442" r:id="rId20"/>
    <p:sldId id="487" r:id="rId21"/>
    <p:sldId id="428" r:id="rId22"/>
    <p:sldId id="440" r:id="rId23"/>
    <p:sldId id="500" r:id="rId24"/>
    <p:sldId id="482" r:id="rId25"/>
    <p:sldId id="483" r:id="rId26"/>
    <p:sldId id="473" r:id="rId27"/>
    <p:sldId id="469" r:id="rId28"/>
    <p:sldId id="435" r:id="rId29"/>
    <p:sldId id="449" r:id="rId30"/>
    <p:sldId id="436" r:id="rId31"/>
    <p:sldId id="443" r:id="rId32"/>
    <p:sldId id="445" r:id="rId33"/>
    <p:sldId id="437" r:id="rId34"/>
    <p:sldId id="438" r:id="rId35"/>
    <p:sldId id="439" r:id="rId36"/>
    <p:sldId id="499" r:id="rId37"/>
    <p:sldId id="488" r:id="rId38"/>
    <p:sldId id="498" r:id="rId39"/>
    <p:sldId id="454" r:id="rId40"/>
    <p:sldId id="452" r:id="rId41"/>
    <p:sldId id="453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gJian Wang" initials="MW" lastIdx="1" clrIdx="0"/>
  <p:cmAuthor id="2" name="xwb" initials="z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D9"/>
    <a:srgbClr val="4DBB9C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4" autoAdjust="0"/>
    <p:restoredTop sz="70623" autoAdjust="0"/>
  </p:normalViewPr>
  <p:slideViewPr>
    <p:cSldViewPr snapToGrid="0">
      <p:cViewPr varScale="1">
        <p:scale>
          <a:sx n="77" d="100"/>
          <a:sy n="77" d="100"/>
        </p:scale>
        <p:origin x="15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FEF2A-6EFC-4399-B9EA-54D15FDABCFF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8E09D-0382-4E7F-8BF4-EBC0AFD9F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编译器应具有词法分析、语法分析、语义分析、目标代码生成与优化能力</a:t>
            </a:r>
            <a:endParaRPr lang="en-US" altLang="zh-CN" b="1" dirty="0"/>
          </a:p>
          <a:p>
            <a:r>
              <a:rPr lang="zh-CN" altLang="en-US" b="1" dirty="0"/>
              <a:t>共有</a:t>
            </a:r>
            <a:r>
              <a:rPr lang="en-US" altLang="zh-CN" b="1" dirty="0"/>
              <a:t>140</a:t>
            </a:r>
            <a:r>
              <a:rPr lang="zh-CN" altLang="en-US" b="1" dirty="0"/>
              <a:t>组功能测试程序，测试程序均符合</a:t>
            </a:r>
            <a:r>
              <a:rPr lang="en-US" altLang="zh-CN" b="1" dirty="0"/>
              <a:t>SysY2022</a:t>
            </a:r>
            <a:r>
              <a:rPr lang="zh-CN" altLang="en-US" b="1" dirty="0"/>
              <a:t>文法格式要求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E09D-0382-4E7F-8BF4-EBC0AFD9FEF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4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也许可以作为教学分析的案例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B3CFB-5C05-4209-903F-9EB52DCB0F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9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按比例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E09D-0382-4E7F-8BF4-EBC0AFD9FEF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717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理性优化是指针对代码整体特性进行的通用优化，包括但不限于基于对基本循环结构的识别进行循环的展开、交换、合并或不变量外提等，或者是利用处理器硬件通用特性进行指令重排、寄存器分配优化等，或者是不针对特定函数名或特定调用场景的函数内联等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zh-CN" dirty="0">
                <a:effectLst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这一段想说明合理性优化的界定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定义，请审阅措辞是否合适。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E09D-0382-4E7F-8BF4-EBC0AFD9FEF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089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也许可以作为教学分析的案例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B3CFB-5C05-4209-903F-9EB52DCB0F1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4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也许可以作为教学分析的案例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B3CFB-5C05-4209-903F-9EB52DCB0F1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1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对于参加本竞赛获得决赛一等奖以上的同学，可申请华为公司校园招聘绿卡，免机考和一轮专业面试。对于参加本竞赛获得决赛三等奖以上的同学，可申请华为公司校园招聘绿卡，免除机考。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E09D-0382-4E7F-8BF4-EBC0AFD9FEF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6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74630-52F8-48F2-B8FD-89D607495395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FD184-3ABD-407A-9B9B-8A066EB926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docs.arm.com/ihi0042/i/aapcs32.pdf" TargetMode="External"/><Relationship Id="rId2" Type="http://schemas.openxmlformats.org/officeDocument/2006/relationships/hyperlink" Target="https://developer.arm.com/Processors/Cortex-A5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bar.eecs.berkeley.edu/projects/boom.html" TargetMode="External"/><Relationship Id="rId4" Type="http://schemas.openxmlformats.org/officeDocument/2006/relationships/hyperlink" Target="https://developer.arm.com/architectures/system-architectures/software-standards/abi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lab.eduxiji.net/nscscc/compiler2022/-/tree/master/%E5%85%AC%E5%BC%80%E6%A0%B7%E4%BE%8B%E4%B8%8E%E8%BF%90%E8%A1%8C%E6%97%B6%E5%BA%93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ompiler.educ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ompiler.educg.ne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557815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北京大学 刘先华</a:t>
            </a:r>
            <a:endParaRPr lang="en-US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2025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月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25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日</a:t>
            </a:r>
          </a:p>
        </p:txBody>
      </p:sp>
      <p:pic>
        <p:nvPicPr>
          <p:cNvPr id="1028" name="Picture 4" descr="https://mmbiz.qpic.cn/sz_mmbiz_jpg/D8ouEWrnfxm7Rm495MqehtibdxT5qJmyrsFOW7nCicVSC4Wcick2Ju16AGYrlQkZfqljNUyEvYo2teafAsT5vqJhA/640?wx_fmt=jpeg&amp;from=appmsg&amp;wxfrom=13&amp;tp=wxpic">
            <a:extLst>
              <a:ext uri="{FF2B5EF4-FFF2-40B4-BE49-F238E27FC236}">
                <a16:creationId xmlns:a16="http://schemas.microsoft.com/office/drawing/2014/main" id="{1747984A-6FF6-4539-9FFD-0219F763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5453" cy="445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256DD7-E6CD-4EEF-B729-03A79A6F1355}"/>
              </a:ext>
            </a:extLst>
          </p:cNvPr>
          <p:cNvSpPr/>
          <p:nvPr/>
        </p:nvSpPr>
        <p:spPr>
          <a:xfrm>
            <a:off x="3189107" y="4870271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竞赛技术方案及赛制介绍</a:t>
            </a:r>
            <a:endParaRPr lang="en-US" altLang="zh-CN" sz="40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8" y="1690687"/>
            <a:ext cx="10388975" cy="4585927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CPU: Cotex-A53 (ARM v8)</a:t>
            </a:r>
            <a:br>
              <a:rPr lang="en-US" altLang="zh-CN" b="1" dirty="0"/>
            </a:br>
            <a:r>
              <a:rPr lang="en-US" altLang="zh-CN" sz="2000" dirty="0">
                <a:hlinkClick r:id="rId2"/>
              </a:rPr>
              <a:t>https://developer.arm.com/Processors/Cortex-A53</a:t>
            </a:r>
            <a:endParaRPr lang="en-US" altLang="zh-CN" sz="2000" dirty="0"/>
          </a:p>
          <a:p>
            <a:r>
              <a:rPr lang="en-US" altLang="zh-CN" sz="2000" b="1" dirty="0"/>
              <a:t>Procedure Call Standard for the ARM Architecture</a:t>
            </a:r>
            <a:br>
              <a:rPr lang="en-US" altLang="zh-CN" sz="2000" b="1" dirty="0"/>
            </a:br>
            <a:r>
              <a:rPr lang="en-US" altLang="zh-CN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https://static.docs.arm.com/ihi0042/i/aapcs32.pdf</a:t>
            </a:r>
            <a:endParaRPr lang="en-US" altLang="zh-CN" sz="2000" dirty="0"/>
          </a:p>
          <a:p>
            <a:r>
              <a:rPr lang="en-US" altLang="zh-CN" sz="2000" b="1" dirty="0"/>
              <a:t>ABI for ARM 32-bit Architecture</a:t>
            </a:r>
            <a:br>
              <a:rPr lang="en-US" altLang="zh-CN" sz="2000" b="1" dirty="0"/>
            </a:br>
            <a:r>
              <a:rPr lang="en-US" altLang="zh-CN" sz="2000" dirty="0">
                <a:hlinkClick r:id="rId4"/>
              </a:rPr>
              <a:t>https://developer.arm.com/architectures/system-architectures/software-standards/abi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Berkeley Out-of-Order Machine</a:t>
            </a:r>
            <a:br>
              <a:rPr lang="en-US" altLang="zh-CN" sz="2000" b="1" dirty="0"/>
            </a:br>
            <a:r>
              <a:rPr lang="en-US" altLang="zh-CN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https://bar.eecs.berkeley.edu/projects/boom.html</a:t>
            </a:r>
            <a:endParaRPr lang="en-US" altLang="zh-CN" sz="2000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dirty="0"/>
          </a:p>
          <a:p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639806" y="2492094"/>
            <a:ext cx="10388975" cy="110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</p:txBody>
      </p:sp>
      <p:sp>
        <p:nvSpPr>
          <p:cNvPr id="12" name="内容占位符 2"/>
          <p:cNvSpPr txBox="1"/>
          <p:nvPr/>
        </p:nvSpPr>
        <p:spPr>
          <a:xfrm>
            <a:off x="639807" y="4710695"/>
            <a:ext cx="10388975" cy="110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用于编译参赛队提交源码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编译环境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8" y="1690687"/>
            <a:ext cx="10388975" cy="4941341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CPU：AMD64架构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	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内存：8GB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 容器操作系统：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Ubuntu 24.04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C/C++编译器：LLVM/Clang-18，编译选项：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 语言：clang 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--std=c11 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-O2 -lm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C++语言：clang++ 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--std=c++17 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-02 -lm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Java 平台与编译器：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openjdk 24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b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主类名：Compiler.java （主类不带包名）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编译选项：javac -encoding utf-8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Rust平台与编译器：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rustc 1.85.0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编译选项：rustc -O2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639806" y="2492094"/>
            <a:ext cx="10388975" cy="110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2597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目标机器的软件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8" y="1690687"/>
            <a:ext cx="10388975" cy="4941341"/>
          </a:xfrm>
        </p:spPr>
        <p:txBody>
          <a:bodyPr>
            <a:normAutofit/>
          </a:bodyPr>
          <a:lstStyle/>
          <a:p>
            <a:pPr lvl="0"/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操作系统：64位，Ubuntu 22.04</a:t>
            </a:r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汇编和链接器：gcc version 11.2.0（Ubuntu 11.2.0-19ubuntu1），编译与链接命令：gcc 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-march=armv8-a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（用于汇编和链接参赛队编译系统输出的汇编代码）</a:t>
            </a:r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编译生成的参赛队编译器统一命名为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compiler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，参数如下：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功能测试：compiler testcase.sysy -S -o testcase.s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性能测试：compiler testcase.sysy -S -o testcase.s -O1</a:t>
            </a:r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为提升性能评测的计时精度，采用了Linux CPU隔离技术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（isolcpu=2,3），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目标程序运行在操作系统的核心2和核心3上。若参赛队编译器采用了多线程优化技术，请注意与此要求相匹配。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639806" y="2492094"/>
            <a:ext cx="10388975" cy="110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21113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目标机器的软件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8" y="1690687"/>
            <a:ext cx="10388975" cy="4941341"/>
          </a:xfrm>
        </p:spPr>
        <p:txBody>
          <a:bodyPr>
            <a:normAutofit/>
          </a:bodyPr>
          <a:lstStyle/>
          <a:p>
            <a:pPr lvl="0"/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参赛队的目标程序经过编译和链接后，直接在BOOM CPU软核上运行，参赛队可通过GDB+OpenOCD对运行于软核上的目标程序进行调试。</a:t>
            </a:r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汇编和链接器：gcc version 13.3.0 (Ubuntu 13.3.0-6ubuntu2~24.04)，编译与链接命令：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gcc -march=rv64gc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（用于汇编和链接参赛队编译系统输出的汇编代码）</a:t>
            </a:r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编译生成的参赛队编译器统一命名为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compiler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，参数如下：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功能测试：compiler testcase.sysy -S -o testcase.s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性能测试：compiler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testcase.sysy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-S -o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testcase.s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-O1</a:t>
            </a:r>
            <a:endParaRPr lang="zh-CN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639806" y="2492094"/>
            <a:ext cx="10388975" cy="110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04700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编译器开发的规则和约定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7"/>
            <a:ext cx="11256722" cy="48992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需从头构造编译系统，不得直接使用现有开源编译器及框架的源代码及裁剪。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允许基于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Lex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YACC/Bison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ANTLR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等工具辅助生成词法、语法分析代码，但这不是必要要求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各参赛队可自行决定编译器的体系结构、前后端设计、代码优化细节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如果使用他人源码，必须在设计文档和源程序文件头部予以明确说明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12" name="内容占位符 2"/>
          <p:cNvSpPr txBox="1"/>
          <p:nvPr/>
        </p:nvSpPr>
        <p:spPr>
          <a:xfrm>
            <a:off x="639809" y="3727871"/>
            <a:ext cx="11256722" cy="2962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参赛队构造的编译器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4" y="2200858"/>
            <a:ext cx="1580664" cy="24562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1197" y="4657142"/>
            <a:ext cx="2070672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测试程序</a:t>
            </a:r>
            <a:r>
              <a:rPr lang="en-US" altLang="zh-CN" b="1" dirty="0">
                <a:solidFill>
                  <a:schemeClr val="tx1"/>
                </a:solidFill>
              </a:rPr>
              <a:t>.sy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960194" y="2979965"/>
            <a:ext cx="1410399" cy="700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参赛队构造的编译器</a:t>
            </a:r>
          </a:p>
        </p:txBody>
      </p:sp>
      <p:sp>
        <p:nvSpPr>
          <p:cNvPr id="11" name="箭头: 右 10"/>
          <p:cNvSpPr/>
          <p:nvPr/>
        </p:nvSpPr>
        <p:spPr>
          <a:xfrm>
            <a:off x="2059475" y="3208565"/>
            <a:ext cx="690466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4514517" y="3199411"/>
            <a:ext cx="6054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61" y="3053694"/>
            <a:ext cx="1860594" cy="570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矩形 13"/>
          <p:cNvSpPr/>
          <p:nvPr/>
        </p:nvSpPr>
        <p:spPr>
          <a:xfrm>
            <a:off x="5120640" y="3679825"/>
            <a:ext cx="2273935" cy="474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ARM/RISC-V </a:t>
            </a:r>
            <a:r>
              <a:rPr lang="zh-CN" altLang="en-US" b="1" dirty="0">
                <a:solidFill>
                  <a:schemeClr val="tx1"/>
                </a:solidFill>
              </a:rPr>
              <a:t>汇编</a:t>
            </a:r>
          </a:p>
        </p:txBody>
      </p:sp>
      <p:sp>
        <p:nvSpPr>
          <p:cNvPr id="15" name="箭头: 右 14"/>
          <p:cNvSpPr/>
          <p:nvPr/>
        </p:nvSpPr>
        <p:spPr>
          <a:xfrm>
            <a:off x="7394627" y="3167743"/>
            <a:ext cx="6054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8183923" y="2948295"/>
            <a:ext cx="1410399" cy="700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目标文件</a:t>
            </a:r>
            <a:endParaRPr lang="en-US" altLang="zh-CN" dirty="0"/>
          </a:p>
          <a:p>
            <a:pPr algn="ctr"/>
            <a:r>
              <a:rPr lang="en-US" altLang="zh-CN" dirty="0"/>
              <a:t>(*.o)</a:t>
            </a:r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8183922" y="1607797"/>
            <a:ext cx="1410399" cy="70015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竞赛运行库</a:t>
            </a:r>
            <a:endParaRPr lang="en-US" altLang="zh-CN" dirty="0"/>
          </a:p>
          <a:p>
            <a:pPr algn="ctr"/>
            <a:r>
              <a:rPr lang="en-US" altLang="zh-CN" dirty="0"/>
              <a:t>(*.o)</a:t>
            </a:r>
            <a:endParaRPr lang="zh-CN" altLang="en-US" dirty="0"/>
          </a:p>
        </p:txBody>
      </p:sp>
      <p:sp>
        <p:nvSpPr>
          <p:cNvPr id="19" name="箭头: 右 18"/>
          <p:cNvSpPr/>
          <p:nvPr/>
        </p:nvSpPr>
        <p:spPr>
          <a:xfrm rot="19667905">
            <a:off x="9778768" y="2962803"/>
            <a:ext cx="6054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/>
          <p:cNvSpPr/>
          <p:nvPr/>
        </p:nvSpPr>
        <p:spPr>
          <a:xfrm rot="2377489">
            <a:off x="9791882" y="2055408"/>
            <a:ext cx="6054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046174" y="3680116"/>
            <a:ext cx="2070672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链接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10539633" y="2293881"/>
            <a:ext cx="1580664" cy="700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ARM/RISC-V</a:t>
            </a:r>
            <a:br>
              <a:rPr lang="en-US" altLang="zh-CN" dirty="0"/>
            </a:br>
            <a:r>
              <a:rPr lang="zh-CN" altLang="en-US" dirty="0"/>
              <a:t>二进制文件</a:t>
            </a:r>
          </a:p>
        </p:txBody>
      </p:sp>
      <p:sp>
        <p:nvSpPr>
          <p:cNvPr id="23" name="矩形 22"/>
          <p:cNvSpPr/>
          <p:nvPr/>
        </p:nvSpPr>
        <p:spPr>
          <a:xfrm>
            <a:off x="2287828" y="4338098"/>
            <a:ext cx="764740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compiler &lt;inutfile.sy&gt; [-O2] -S –o &lt;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outputfile.s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134" y="5628504"/>
            <a:ext cx="1193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官方网站上提供了可参考的  </a:t>
            </a:r>
            <a:r>
              <a:rPr lang="zh-CN" altLang="en-US" sz="2400" b="1" dirty="0">
                <a:hlinkClick r:id="rId5"/>
              </a:rPr>
              <a:t>系统运行时库、功能测试用例、性能评测用例。</a:t>
            </a:r>
            <a:endParaRPr lang="zh-CN" altLang="en-US" sz="2400" b="1" dirty="0"/>
          </a:p>
          <a:p>
            <a:pPr algn="ctr"/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017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评测过程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25" name="圆柱体 24"/>
          <p:cNvSpPr/>
          <p:nvPr/>
        </p:nvSpPr>
        <p:spPr>
          <a:xfrm>
            <a:off x="3613627" y="1420905"/>
            <a:ext cx="1169894" cy="94577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Git Repo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6" name="图片 4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63082" y="1544172"/>
            <a:ext cx="718832" cy="86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93115" y="2410602"/>
            <a:ext cx="113851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参赛队</a:t>
            </a:r>
          </a:p>
        </p:txBody>
      </p:sp>
      <p:sp>
        <p:nvSpPr>
          <p:cNvPr id="28" name="箭头: 右 27"/>
          <p:cNvSpPr/>
          <p:nvPr/>
        </p:nvSpPr>
        <p:spPr>
          <a:xfrm>
            <a:off x="1257567" y="1897792"/>
            <a:ext cx="2268070" cy="246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351881" y="1570627"/>
            <a:ext cx="2008093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编译器源代码</a:t>
            </a:r>
          </a:p>
        </p:txBody>
      </p:sp>
      <p:sp>
        <p:nvSpPr>
          <p:cNvPr id="30" name="箭头: 右 29"/>
          <p:cNvSpPr/>
          <p:nvPr/>
        </p:nvSpPr>
        <p:spPr>
          <a:xfrm rot="5400000">
            <a:off x="3860638" y="2606247"/>
            <a:ext cx="574722" cy="220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331" y="4851583"/>
            <a:ext cx="2000250" cy="145956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996750" y="6308513"/>
            <a:ext cx="4139593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X86 Server/Ubuntu 24.04 64</a:t>
            </a:r>
            <a:r>
              <a:rPr lang="zh-CN" altLang="en-US" b="1" dirty="0">
                <a:solidFill>
                  <a:srgbClr val="FF0000"/>
                </a:solidFill>
              </a:rPr>
              <a:t>位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3219062" y="3080046"/>
            <a:ext cx="2102372" cy="452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ym typeface="+mn-ea"/>
              </a:rPr>
              <a:t>LVM/</a:t>
            </a:r>
            <a:r>
              <a:rPr lang="en-US" altLang="zh-CN" dirty="0" err="1">
                <a:sym typeface="+mn-ea"/>
              </a:rPr>
              <a:t>JavaC</a:t>
            </a:r>
            <a:r>
              <a:rPr lang="en-US" altLang="zh-CN" dirty="0">
                <a:sym typeface="+mn-ea"/>
              </a:rPr>
              <a:t>/Cargo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838200" y="3003846"/>
            <a:ext cx="6902824" cy="259461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/>
          <p:cNvSpPr/>
          <p:nvPr/>
        </p:nvSpPr>
        <p:spPr>
          <a:xfrm rot="5400000">
            <a:off x="3943149" y="3687824"/>
            <a:ext cx="429870" cy="207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49811" y="3014819"/>
            <a:ext cx="3288084" cy="259461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/>
          <p:cNvSpPr/>
          <p:nvPr/>
        </p:nvSpPr>
        <p:spPr>
          <a:xfrm>
            <a:off x="3440976" y="4070463"/>
            <a:ext cx="1410399" cy="7001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参赛</a:t>
            </a:r>
            <a:endParaRPr lang="en-US" altLang="zh-CN" dirty="0"/>
          </a:p>
          <a:p>
            <a:pPr algn="ctr"/>
            <a:r>
              <a:rPr lang="zh-CN" altLang="en-US" dirty="0"/>
              <a:t>编译器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716" y="3701756"/>
            <a:ext cx="1233345" cy="890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16" y="3854156"/>
            <a:ext cx="1233345" cy="890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516" y="4006556"/>
            <a:ext cx="1233345" cy="890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箭头: 右 40"/>
          <p:cNvSpPr/>
          <p:nvPr/>
        </p:nvSpPr>
        <p:spPr>
          <a:xfrm>
            <a:off x="2775627" y="4229101"/>
            <a:ext cx="363704" cy="21682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/>
          <p:cNvSpPr/>
          <p:nvPr/>
        </p:nvSpPr>
        <p:spPr>
          <a:xfrm>
            <a:off x="4957729" y="4215655"/>
            <a:ext cx="363704" cy="21682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300" y="3946294"/>
            <a:ext cx="1860594" cy="570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700" y="4098694"/>
            <a:ext cx="1860594" cy="570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100" y="4251094"/>
            <a:ext cx="1860594" cy="570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矩形 45"/>
          <p:cNvSpPr/>
          <p:nvPr/>
        </p:nvSpPr>
        <p:spPr>
          <a:xfrm>
            <a:off x="901239" y="5016875"/>
            <a:ext cx="203947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基准测试程序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(SysY2022)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614711" y="4929920"/>
            <a:ext cx="156434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ARM/RISC-V</a:t>
            </a:r>
            <a:r>
              <a:rPr lang="zh-CN" altLang="en-US" b="1" dirty="0">
                <a:solidFill>
                  <a:srgbClr val="FF0000"/>
                </a:solidFill>
              </a:rPr>
              <a:t>汇编</a:t>
            </a:r>
          </a:p>
        </p:txBody>
      </p:sp>
      <p:sp>
        <p:nvSpPr>
          <p:cNvPr id="48" name="箭头: 右 47"/>
          <p:cNvSpPr/>
          <p:nvPr/>
        </p:nvSpPr>
        <p:spPr>
          <a:xfrm rot="16200000">
            <a:off x="5685951" y="2958049"/>
            <a:ext cx="1540359" cy="22047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圆柱体 48"/>
          <p:cNvSpPr/>
          <p:nvPr/>
        </p:nvSpPr>
        <p:spPr>
          <a:xfrm>
            <a:off x="6136344" y="1276129"/>
            <a:ext cx="3536574" cy="94577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Shared File Storage</a:t>
            </a:r>
          </a:p>
        </p:txBody>
      </p:sp>
      <p:sp>
        <p:nvSpPr>
          <p:cNvPr id="50" name="矩形 49"/>
          <p:cNvSpPr/>
          <p:nvPr/>
        </p:nvSpPr>
        <p:spPr>
          <a:xfrm>
            <a:off x="4851157" y="2366886"/>
            <a:ext cx="1528483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ARM/RISC-V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汇编文件</a:t>
            </a:r>
          </a:p>
        </p:txBody>
      </p:sp>
      <p:sp>
        <p:nvSpPr>
          <p:cNvPr id="51" name="箭头: 右 50"/>
          <p:cNvSpPr/>
          <p:nvPr/>
        </p:nvSpPr>
        <p:spPr>
          <a:xfrm rot="5400000">
            <a:off x="8639171" y="2556593"/>
            <a:ext cx="916315" cy="2469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矩形: 圆角 51"/>
          <p:cNvSpPr/>
          <p:nvPr/>
        </p:nvSpPr>
        <p:spPr>
          <a:xfrm>
            <a:off x="11029667" y="3110753"/>
            <a:ext cx="733395" cy="1272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驻留程序</a:t>
            </a:r>
          </a:p>
        </p:txBody>
      </p:sp>
      <p:sp>
        <p:nvSpPr>
          <p:cNvPr id="53" name="矩形 52"/>
          <p:cNvSpPr/>
          <p:nvPr/>
        </p:nvSpPr>
        <p:spPr>
          <a:xfrm>
            <a:off x="9085207" y="3757497"/>
            <a:ext cx="1468778" cy="916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柱体 53"/>
          <p:cNvSpPr/>
          <p:nvPr/>
        </p:nvSpPr>
        <p:spPr>
          <a:xfrm>
            <a:off x="10370625" y="824085"/>
            <a:ext cx="1169894" cy="94577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DB/Log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55" name="箭头: 右 54"/>
          <p:cNvSpPr/>
          <p:nvPr/>
        </p:nvSpPr>
        <p:spPr>
          <a:xfrm rot="16200000">
            <a:off x="10629797" y="2287739"/>
            <a:ext cx="1184382" cy="22047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1355342" y="2137746"/>
            <a:ext cx="765594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评测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结果</a:t>
            </a:r>
          </a:p>
        </p:txBody>
      </p:sp>
      <p:sp>
        <p:nvSpPr>
          <p:cNvPr id="57" name="矩形 56"/>
          <p:cNvSpPr/>
          <p:nvPr/>
        </p:nvSpPr>
        <p:spPr>
          <a:xfrm>
            <a:off x="7445069" y="2366391"/>
            <a:ext cx="1528483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ARM/RISC-V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汇编文件</a:t>
            </a:r>
          </a:p>
        </p:txBody>
      </p:sp>
      <p:sp>
        <p:nvSpPr>
          <p:cNvPr id="58" name="矩形 57"/>
          <p:cNvSpPr/>
          <p:nvPr/>
        </p:nvSpPr>
        <p:spPr>
          <a:xfrm>
            <a:off x="9364751" y="2384549"/>
            <a:ext cx="1528483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基准程序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评测点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(.in, .out)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9" name="箭头: 右 58"/>
          <p:cNvSpPr/>
          <p:nvPr/>
        </p:nvSpPr>
        <p:spPr>
          <a:xfrm rot="10800000">
            <a:off x="10609648" y="4070463"/>
            <a:ext cx="363704" cy="216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890761" y="2410602"/>
            <a:ext cx="113851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编译器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源代码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467" y="3968169"/>
            <a:ext cx="1164609" cy="612952"/>
          </a:xfrm>
          <a:prstGeom prst="rect">
            <a:avLst/>
          </a:prstGeom>
        </p:spPr>
      </p:pic>
      <p:sp>
        <p:nvSpPr>
          <p:cNvPr id="62" name="矩形: 圆角 61"/>
          <p:cNvSpPr/>
          <p:nvPr/>
        </p:nvSpPr>
        <p:spPr>
          <a:xfrm>
            <a:off x="8703631" y="3146930"/>
            <a:ext cx="1877278" cy="452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汇编器、链接器</a:t>
            </a:r>
          </a:p>
        </p:txBody>
      </p:sp>
      <p:sp>
        <p:nvSpPr>
          <p:cNvPr id="63" name="箭头: 右 62"/>
          <p:cNvSpPr/>
          <p:nvPr/>
        </p:nvSpPr>
        <p:spPr>
          <a:xfrm rot="5400000">
            <a:off x="9567558" y="3693956"/>
            <a:ext cx="395379" cy="25001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7765660" y="4032459"/>
            <a:ext cx="1528483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ARM/RISC-V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二进制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可执行文件</a:t>
            </a:r>
          </a:p>
        </p:txBody>
      </p:sp>
      <p:sp>
        <p:nvSpPr>
          <p:cNvPr id="65" name="矩形 64"/>
          <p:cNvSpPr/>
          <p:nvPr/>
        </p:nvSpPr>
        <p:spPr>
          <a:xfrm>
            <a:off x="1065525" y="2998235"/>
            <a:ext cx="227806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clang –std=c11 –O2 -</a:t>
            </a:r>
            <a:r>
              <a:rPr lang="en-US" altLang="zh-CN" sz="9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endParaRPr lang="zh-CN" altLang="en-US" sz="9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65525" y="3166338"/>
            <a:ext cx="227806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clang++ –std=</a:t>
            </a:r>
            <a:r>
              <a:rPr lang="en-US" altLang="zh-CN" sz="9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altLang="zh-CN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–O2 -</a:t>
            </a:r>
            <a:r>
              <a:rPr lang="en-US" altLang="zh-CN" sz="9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endParaRPr lang="zh-CN" altLang="en-US" sz="9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7" name="Picture 2" descr="ACU15EG-11.jpg">
            <a:extLst>
              <a:ext uri="{FF2B5EF4-FFF2-40B4-BE49-F238E27FC236}">
                <a16:creationId xmlns:a16="http://schemas.microsoft.com/office/drawing/2014/main" id="{9ECB1D56-B5D1-4750-800A-DEE89634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751" y="4866240"/>
            <a:ext cx="2026896" cy="152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F16299-FE01-4298-AC10-427110BD54E9}"/>
              </a:ext>
            </a:extLst>
          </p:cNvPr>
          <p:cNvSpPr/>
          <p:nvPr/>
        </p:nvSpPr>
        <p:spPr>
          <a:xfrm>
            <a:off x="8529901" y="6414311"/>
            <a:ext cx="3575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赛灵思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XCZU15EG  FPGA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449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639" y="1530697"/>
            <a:ext cx="11256722" cy="1117827"/>
          </a:xfrm>
        </p:spPr>
        <p:txBody>
          <a:bodyPr>
            <a:normAutofit/>
          </a:bodyPr>
          <a:lstStyle/>
          <a:p>
            <a:r>
              <a:rPr lang="zh-CN" altLang="en-US" b="1" dirty="0"/>
              <a:t>功能得分：所有测试程序的得分的算术平均值</a:t>
            </a:r>
            <a:endParaRPr lang="en-US" altLang="zh-CN" b="1" dirty="0"/>
          </a:p>
          <a:p>
            <a:r>
              <a:rPr lang="zh-CN" altLang="en-US" b="1" dirty="0"/>
              <a:t>每个测试程序的功能得分：所有输入</a:t>
            </a:r>
            <a:r>
              <a:rPr lang="en-US" altLang="zh-CN" b="1" dirty="0"/>
              <a:t>/</a:t>
            </a:r>
            <a:r>
              <a:rPr lang="zh-CN" altLang="en-US" b="1" dirty="0"/>
              <a:t>输出测试点得分的算术平均值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77117" y="3232098"/>
            <a:ext cx="1129452" cy="412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769" y="2714386"/>
            <a:ext cx="205949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返回值</a:t>
            </a:r>
          </a:p>
        </p:txBody>
      </p:sp>
      <p:sp>
        <p:nvSpPr>
          <p:cNvPr id="10" name="矩形 9"/>
          <p:cNvSpPr/>
          <p:nvPr/>
        </p:nvSpPr>
        <p:spPr>
          <a:xfrm>
            <a:off x="-158423" y="2692508"/>
            <a:ext cx="205949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期望：第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组</a:t>
            </a:r>
          </a:p>
        </p:txBody>
      </p:sp>
      <p:sp>
        <p:nvSpPr>
          <p:cNvPr id="11" name="矩形 10"/>
          <p:cNvSpPr/>
          <p:nvPr/>
        </p:nvSpPr>
        <p:spPr>
          <a:xfrm>
            <a:off x="1748956" y="3184374"/>
            <a:ext cx="1129452" cy="412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7117" y="4442188"/>
            <a:ext cx="1129452" cy="412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1769" y="3924476"/>
            <a:ext cx="205949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返回值</a:t>
            </a:r>
          </a:p>
        </p:txBody>
      </p:sp>
      <p:sp>
        <p:nvSpPr>
          <p:cNvPr id="17" name="矩形 16"/>
          <p:cNvSpPr/>
          <p:nvPr/>
        </p:nvSpPr>
        <p:spPr>
          <a:xfrm>
            <a:off x="-158423" y="3902598"/>
            <a:ext cx="205949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期望：第</a:t>
            </a:r>
            <a:r>
              <a:rPr lang="en-US" altLang="zh-CN" b="1" dirty="0">
                <a:solidFill>
                  <a:schemeClr val="tx1"/>
                </a:solidFill>
              </a:rPr>
              <a:t>2</a:t>
            </a:r>
            <a:r>
              <a:rPr lang="zh-CN" altLang="en-US" b="1" dirty="0">
                <a:solidFill>
                  <a:schemeClr val="tx1"/>
                </a:solidFill>
              </a:rPr>
              <a:t>组</a:t>
            </a:r>
          </a:p>
        </p:txBody>
      </p:sp>
      <p:sp>
        <p:nvSpPr>
          <p:cNvPr id="18" name="矩形 17"/>
          <p:cNvSpPr/>
          <p:nvPr/>
        </p:nvSpPr>
        <p:spPr>
          <a:xfrm>
            <a:off x="1748956" y="4394464"/>
            <a:ext cx="1129452" cy="412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75025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7117" y="5626251"/>
            <a:ext cx="1129452" cy="412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1769" y="5108539"/>
            <a:ext cx="205949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返回值</a:t>
            </a:r>
          </a:p>
        </p:txBody>
      </p:sp>
      <p:sp>
        <p:nvSpPr>
          <p:cNvPr id="21" name="矩形 20"/>
          <p:cNvSpPr/>
          <p:nvPr/>
        </p:nvSpPr>
        <p:spPr>
          <a:xfrm>
            <a:off x="-158423" y="5086661"/>
            <a:ext cx="2059490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期望：第</a:t>
            </a:r>
            <a:r>
              <a:rPr lang="en-US" altLang="zh-CN" b="1" dirty="0">
                <a:solidFill>
                  <a:schemeClr val="tx1"/>
                </a:solidFill>
              </a:rPr>
              <a:t>3</a:t>
            </a:r>
            <a:r>
              <a:rPr lang="zh-CN" altLang="en-US" b="1" dirty="0">
                <a:solidFill>
                  <a:schemeClr val="tx1"/>
                </a:solidFill>
              </a:rPr>
              <a:t>组</a:t>
            </a:r>
          </a:p>
        </p:txBody>
      </p:sp>
      <p:sp>
        <p:nvSpPr>
          <p:cNvPr id="22" name="矩形 21"/>
          <p:cNvSpPr/>
          <p:nvPr/>
        </p:nvSpPr>
        <p:spPr>
          <a:xfrm>
            <a:off x="1748956" y="5578527"/>
            <a:ext cx="1129452" cy="412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11340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91845" y="3105967"/>
            <a:ext cx="204251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100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91844" y="4352508"/>
            <a:ext cx="204251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100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191844" y="5582069"/>
            <a:ext cx="204251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3712280" y="3332474"/>
            <a:ext cx="158621" cy="24679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223612" y="4329948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66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52873" y="3607647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参赛队编译器</a:t>
            </a:r>
            <a:br>
              <a:rPr lang="en-US" altLang="zh-CN" sz="1600" b="1" dirty="0">
                <a:solidFill>
                  <a:schemeClr val="tx1"/>
                </a:solidFill>
              </a:rPr>
            </a:br>
            <a:r>
              <a:rPr lang="zh-CN" altLang="en-US" sz="1600" b="1" dirty="0">
                <a:solidFill>
                  <a:schemeClr val="tx1"/>
                </a:solidFill>
              </a:rPr>
              <a:t>在该测试程序上的</a:t>
            </a:r>
            <a:br>
              <a:rPr lang="en-US" altLang="zh-CN" sz="1600" b="1" dirty="0">
                <a:solidFill>
                  <a:schemeClr val="tx1"/>
                </a:solidFill>
              </a:rPr>
            </a:br>
            <a:r>
              <a:rPr lang="zh-CN" altLang="en-US" sz="1600" b="1" dirty="0">
                <a:solidFill>
                  <a:schemeClr val="tx1"/>
                </a:solidFill>
              </a:rPr>
              <a:t>功能得分</a:t>
            </a:r>
          </a:p>
        </p:txBody>
      </p:sp>
      <p:sp>
        <p:nvSpPr>
          <p:cNvPr id="31" name="矩形 30"/>
          <p:cNvSpPr/>
          <p:nvPr/>
        </p:nvSpPr>
        <p:spPr>
          <a:xfrm>
            <a:off x="3652873" y="4935122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(100+100+0)/3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右大括号 31">
            <a:extLst>
              <a:ext uri="{FF2B5EF4-FFF2-40B4-BE49-F238E27FC236}">
                <a16:creationId xmlns:a16="http://schemas.microsoft.com/office/drawing/2014/main" id="{8612F168-B66C-4268-9BD8-55D91CB92A91}"/>
              </a:ext>
            </a:extLst>
          </p:cNvPr>
          <p:cNvSpPr/>
          <p:nvPr/>
        </p:nvSpPr>
        <p:spPr>
          <a:xfrm>
            <a:off x="10713244" y="3065791"/>
            <a:ext cx="158621" cy="24679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BD0A818-7767-4152-998E-8E29E60D6A97}"/>
              </a:ext>
            </a:extLst>
          </p:cNvPr>
          <p:cNvSpPr/>
          <p:nvPr/>
        </p:nvSpPr>
        <p:spPr>
          <a:xfrm>
            <a:off x="9279672" y="3781384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100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80B888A-8457-4E22-914A-16FDF4031CEE}"/>
              </a:ext>
            </a:extLst>
          </p:cNvPr>
          <p:cNvSpPr/>
          <p:nvPr/>
        </p:nvSpPr>
        <p:spPr>
          <a:xfrm>
            <a:off x="8708933" y="3059083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参赛队编译器</a:t>
            </a:r>
            <a:br>
              <a:rPr lang="en-US" altLang="zh-CN" sz="1600" b="1" dirty="0">
                <a:solidFill>
                  <a:schemeClr val="tx1"/>
                </a:solidFill>
              </a:rPr>
            </a:br>
            <a:r>
              <a:rPr lang="zh-CN" altLang="en-US" sz="1600" b="1" dirty="0">
                <a:solidFill>
                  <a:schemeClr val="tx1"/>
                </a:solidFill>
              </a:rPr>
              <a:t>在</a:t>
            </a:r>
            <a:r>
              <a:rPr lang="en-US" altLang="zh-CN" sz="1600" b="1" dirty="0">
                <a:solidFill>
                  <a:schemeClr val="tx1"/>
                </a:solidFill>
              </a:rPr>
              <a:t>a</a:t>
            </a:r>
            <a:r>
              <a:rPr lang="zh-CN" altLang="en-US" sz="1600" b="1" dirty="0">
                <a:solidFill>
                  <a:schemeClr val="tx1"/>
                </a:solidFill>
              </a:rPr>
              <a:t>测试程序上的</a:t>
            </a:r>
            <a:br>
              <a:rPr lang="en-US" altLang="zh-CN" sz="1600" b="1" dirty="0">
                <a:solidFill>
                  <a:schemeClr val="tx1"/>
                </a:solidFill>
              </a:rPr>
            </a:br>
            <a:r>
              <a:rPr lang="zh-CN" altLang="en-US" sz="1600" b="1" dirty="0">
                <a:solidFill>
                  <a:schemeClr val="tx1"/>
                </a:solidFill>
              </a:rPr>
              <a:t>功能得分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4F22852-19E7-4831-BB9D-48C29B64252E}"/>
              </a:ext>
            </a:extLst>
          </p:cNvPr>
          <p:cNvSpPr/>
          <p:nvPr/>
        </p:nvSpPr>
        <p:spPr>
          <a:xfrm>
            <a:off x="5832304" y="2721265"/>
            <a:ext cx="3110413" cy="116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 int a[5]={0,1,2,3,4};</a:t>
            </a:r>
          </a:p>
          <a:p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a[4];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BA98C27-BBD3-42B2-90D3-98E0DEB93626}"/>
              </a:ext>
            </a:extLst>
          </p:cNvPr>
          <p:cNvSpPr/>
          <p:nvPr/>
        </p:nvSpPr>
        <p:spPr>
          <a:xfrm>
            <a:off x="5561373" y="3861177"/>
            <a:ext cx="3652273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测试程序</a:t>
            </a:r>
            <a:r>
              <a:rPr lang="en-US" altLang="zh-CN" b="1" dirty="0">
                <a:solidFill>
                  <a:schemeClr val="tx1"/>
                </a:solidFill>
              </a:rPr>
              <a:t>: 05_const_array_defn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C49D77F-A8ED-4871-AD11-038B42AC1BEF}"/>
              </a:ext>
            </a:extLst>
          </p:cNvPr>
          <p:cNvSpPr/>
          <p:nvPr/>
        </p:nvSpPr>
        <p:spPr>
          <a:xfrm>
            <a:off x="5598514" y="6471525"/>
            <a:ext cx="3553301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测试程序</a:t>
            </a:r>
            <a:r>
              <a:rPr lang="en-US" altLang="zh-CN" b="1" dirty="0">
                <a:solidFill>
                  <a:schemeClr val="tx1"/>
                </a:solidFill>
              </a:rPr>
              <a:t>: 60_while_fibonacci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DD016A9-50EE-426C-BEF3-7BCA25EB337B}"/>
              </a:ext>
            </a:extLst>
          </p:cNvPr>
          <p:cNvSpPr/>
          <p:nvPr/>
        </p:nvSpPr>
        <p:spPr>
          <a:xfrm>
            <a:off x="5832304" y="4352508"/>
            <a:ext cx="3110413" cy="2119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n;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fib(int p) 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c;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res;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4EC461-DB6D-4DF3-8A09-FECA0E0DBFB5}"/>
              </a:ext>
            </a:extLst>
          </p:cNvPr>
          <p:cNvSpPr/>
          <p:nvPr/>
        </p:nvSpPr>
        <p:spPr>
          <a:xfrm>
            <a:off x="9279672" y="5780909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66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4D9C3CD-E0BE-4383-96F2-1F2D65F8F8A8}"/>
              </a:ext>
            </a:extLst>
          </p:cNvPr>
          <p:cNvSpPr/>
          <p:nvPr/>
        </p:nvSpPr>
        <p:spPr>
          <a:xfrm>
            <a:off x="8708933" y="5058608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参赛队编译器</a:t>
            </a:r>
            <a:br>
              <a:rPr lang="en-US" altLang="zh-CN" sz="1600" b="1" dirty="0">
                <a:solidFill>
                  <a:schemeClr val="tx1"/>
                </a:solidFill>
              </a:rPr>
            </a:br>
            <a:r>
              <a:rPr lang="zh-CN" altLang="en-US" sz="1600" b="1" dirty="0">
                <a:solidFill>
                  <a:schemeClr val="tx1"/>
                </a:solidFill>
              </a:rPr>
              <a:t>在</a:t>
            </a:r>
            <a:r>
              <a:rPr lang="en-US" altLang="zh-CN" sz="1600" b="1" dirty="0">
                <a:solidFill>
                  <a:schemeClr val="tx1"/>
                </a:solidFill>
              </a:rPr>
              <a:t>b</a:t>
            </a:r>
            <a:r>
              <a:rPr lang="zh-CN" altLang="en-US" sz="1600" b="1" dirty="0">
                <a:solidFill>
                  <a:schemeClr val="tx1"/>
                </a:solidFill>
              </a:rPr>
              <a:t>测试程序上的</a:t>
            </a:r>
            <a:br>
              <a:rPr lang="en-US" altLang="zh-CN" sz="1600" b="1" dirty="0">
                <a:solidFill>
                  <a:schemeClr val="tx1"/>
                </a:solidFill>
              </a:rPr>
            </a:br>
            <a:r>
              <a:rPr lang="zh-CN" altLang="en-US" sz="1600" b="1" dirty="0">
                <a:solidFill>
                  <a:schemeClr val="tx1"/>
                </a:solidFill>
              </a:rPr>
              <a:t>功能得分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DBF250C-467C-4804-AED1-16C50A94BB26}"/>
              </a:ext>
            </a:extLst>
          </p:cNvPr>
          <p:cNvSpPr/>
          <p:nvPr/>
        </p:nvSpPr>
        <p:spPr>
          <a:xfrm>
            <a:off x="11017757" y="4058846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83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D3174D5-4724-41BB-A5B8-9E7D511B4057}"/>
              </a:ext>
            </a:extLst>
          </p:cNvPr>
          <p:cNvSpPr/>
          <p:nvPr/>
        </p:nvSpPr>
        <p:spPr>
          <a:xfrm>
            <a:off x="10447018" y="3336545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参赛队编译器</a:t>
            </a:r>
            <a:br>
              <a:rPr lang="en-US" altLang="zh-CN" sz="1600" b="1" dirty="0">
                <a:solidFill>
                  <a:schemeClr val="tx1"/>
                </a:solidFill>
              </a:rPr>
            </a:br>
            <a:r>
              <a:rPr lang="zh-CN" altLang="en-US" sz="1600" b="1" dirty="0">
                <a:solidFill>
                  <a:schemeClr val="tx1"/>
                </a:solidFill>
              </a:rPr>
              <a:t>功能得分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9C51602-E2B1-447E-8299-3EBB67655D59}"/>
              </a:ext>
            </a:extLst>
          </p:cNvPr>
          <p:cNvSpPr/>
          <p:nvPr/>
        </p:nvSpPr>
        <p:spPr>
          <a:xfrm>
            <a:off x="10447018" y="4781147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(100+66)/2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性能测评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7"/>
            <a:ext cx="11256722" cy="2144195"/>
          </a:xfrm>
        </p:spPr>
        <p:txBody>
          <a:bodyPr>
            <a:normAutofit/>
          </a:bodyPr>
          <a:lstStyle/>
          <a:p>
            <a:r>
              <a:rPr lang="zh-CN" altLang="en-US" b="1" dirty="0"/>
              <a:t>性能得分：所有测评程序的得分的平均值</a:t>
            </a:r>
            <a:endParaRPr lang="en-US" altLang="zh-CN" b="1" dirty="0"/>
          </a:p>
          <a:p>
            <a:r>
              <a:rPr lang="zh-CN" altLang="en-US" b="1" dirty="0"/>
              <a:t>每个测评程序的性能得分：所有输入</a:t>
            </a:r>
            <a:r>
              <a:rPr lang="en-US" altLang="zh-CN" b="1" dirty="0"/>
              <a:t>/</a:t>
            </a:r>
            <a:r>
              <a:rPr lang="zh-CN" altLang="en-US" b="1" dirty="0"/>
              <a:t>输出测评点得分的平均值</a:t>
            </a:r>
            <a:endParaRPr lang="en-US" altLang="zh-CN" b="1" dirty="0"/>
          </a:p>
          <a:p>
            <a:r>
              <a:rPr lang="zh-CN" altLang="en-US" b="1" dirty="0"/>
              <a:t>得分：根据目前所有参赛队提交测试中的最短运行时间计算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b="1" dirty="0">
                <a:solidFill>
                  <a:srgbClr val="0070C0"/>
                </a:solidFill>
              </a:rPr>
              <a:t>（</a:t>
            </a:r>
            <a:r>
              <a:rPr lang="en-US" altLang="zh-CN" b="1" dirty="0" err="1">
                <a:solidFill>
                  <a:srgbClr val="0070C0"/>
                </a:solidFill>
              </a:rPr>
              <a:t>性能得分</a:t>
            </a:r>
            <a:r>
              <a:rPr lang="en-US" altLang="zh-CN" b="1" dirty="0">
                <a:solidFill>
                  <a:srgbClr val="0070C0"/>
                </a:solidFill>
              </a:rPr>
              <a:t>=100 /（</a:t>
            </a:r>
            <a:r>
              <a:rPr lang="en-US" altLang="zh-CN" b="1" dirty="0" err="1">
                <a:solidFill>
                  <a:srgbClr val="0070C0"/>
                </a:solidFill>
              </a:rPr>
              <a:t>运行时间</a:t>
            </a:r>
            <a:r>
              <a:rPr lang="en-US" altLang="zh-CN" b="1" dirty="0">
                <a:solidFill>
                  <a:srgbClr val="0070C0"/>
                </a:solidFill>
              </a:rPr>
              <a:t>/</a:t>
            </a:r>
            <a:r>
              <a:rPr lang="en-US" altLang="zh-CN" b="1" dirty="0" err="1">
                <a:solidFill>
                  <a:srgbClr val="0070C0"/>
                </a:solidFill>
              </a:rPr>
              <a:t>最短运行时间</a:t>
            </a:r>
            <a:r>
              <a:rPr lang="en-US" altLang="zh-CN" b="1" dirty="0">
                <a:solidFill>
                  <a:srgbClr val="0070C0"/>
                </a:solidFill>
              </a:rPr>
              <a:t>））</a:t>
            </a:r>
          </a:p>
          <a:p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91235" y="4673136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100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23180" y="4039386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A</a:t>
            </a:r>
            <a:r>
              <a:rPr lang="zh-CN" altLang="en-US" sz="1600" b="1" dirty="0">
                <a:solidFill>
                  <a:schemeClr val="tx1"/>
                </a:solidFill>
              </a:rPr>
              <a:t>队（最短运行时间）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1s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13610" y="4667374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91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38861" y="4043686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B</a:t>
            </a:r>
            <a:r>
              <a:rPr lang="zh-CN" altLang="en-US" sz="1600" b="1" dirty="0">
                <a:solidFill>
                  <a:schemeClr val="tx1"/>
                </a:solidFill>
              </a:rPr>
              <a:t>队（最短运行时间）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1.1s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38861" y="5148687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100/(1.1/1)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22255" y="4652939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77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47506" y="4029251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</a:t>
            </a:r>
            <a:r>
              <a:rPr lang="zh-CN" altLang="en-US" sz="1600" b="1" dirty="0">
                <a:solidFill>
                  <a:schemeClr val="tx1"/>
                </a:solidFill>
              </a:rPr>
              <a:t>队（最短运行时间）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1.3s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47506" y="5134252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100/(1.3/1)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047976" y="4646372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50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73227" y="4022684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D</a:t>
            </a:r>
            <a:r>
              <a:rPr lang="zh-CN" altLang="en-US" sz="1600" b="1" dirty="0">
                <a:solidFill>
                  <a:schemeClr val="tx1"/>
                </a:solidFill>
              </a:rPr>
              <a:t>队（最短运行时间）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2s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73227" y="5127685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100/(2/1)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内容占位符 2"/>
          <p:cNvSpPr txBox="1"/>
          <p:nvPr/>
        </p:nvSpPr>
        <p:spPr>
          <a:xfrm>
            <a:off x="639809" y="5811619"/>
            <a:ext cx="11256722" cy="4751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请持续关注排行榜，查看各队的提交情况与当前计分与排名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9010" y="1839409"/>
            <a:ext cx="11096630" cy="198361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以</a:t>
            </a:r>
            <a:r>
              <a:rPr lang="en-US" altLang="zh-CN" b="1" dirty="0"/>
              <a:t>bitset3</a:t>
            </a:r>
            <a:r>
              <a:rPr lang="zh-CN" altLang="en-US" b="1" dirty="0"/>
              <a:t>为例：</a:t>
            </a:r>
            <a:endParaRPr lang="en-US" altLang="zh-CN" b="1" dirty="0"/>
          </a:p>
          <a:p>
            <a:r>
              <a:rPr lang="zh-CN" altLang="en-US" b="1" dirty="0"/>
              <a:t>初赛阶段</a:t>
            </a:r>
            <a:endParaRPr lang="en-US" altLang="zh-CN" b="1" dirty="0"/>
          </a:p>
          <a:p>
            <a:pPr lvl="1"/>
            <a:r>
              <a:rPr lang="zh-CN" altLang="en-US" b="1" dirty="0"/>
              <a:t>最快成绩：</a:t>
            </a:r>
            <a:r>
              <a:rPr lang="en-US" altLang="zh-CN" b="1" dirty="0"/>
              <a:t>4.34s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平均成绩：</a:t>
            </a:r>
            <a:r>
              <a:rPr lang="en-US" altLang="zh-CN" b="1" dirty="0">
                <a:solidFill>
                  <a:srgbClr val="FF0000"/>
                </a:solidFill>
              </a:rPr>
              <a:t>19.93s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最慢成绩：</a:t>
            </a:r>
            <a:r>
              <a:rPr lang="en-US" altLang="zh-CN" b="1" dirty="0">
                <a:solidFill>
                  <a:srgbClr val="FF0000"/>
                </a:solidFill>
              </a:rPr>
              <a:t>66.76s</a:t>
            </a:r>
          </a:p>
          <a:p>
            <a:pPr lvl="1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性能评测：考察编译优化能力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829010" y="4041168"/>
            <a:ext cx="11096630" cy="1983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决赛阶段</a:t>
            </a:r>
            <a:endParaRPr lang="en-US" altLang="zh-CN" b="1" dirty="0"/>
          </a:p>
          <a:p>
            <a:pPr lvl="1"/>
            <a:r>
              <a:rPr lang="zh-CN" altLang="en-US" b="1" dirty="0"/>
              <a:t>最快成绩：</a:t>
            </a:r>
            <a:r>
              <a:rPr lang="en-US" altLang="zh-CN" b="1" dirty="0"/>
              <a:t>0.9s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平均成绩：</a:t>
            </a:r>
            <a:r>
              <a:rPr lang="en-US" altLang="zh-CN" b="1" dirty="0">
                <a:solidFill>
                  <a:srgbClr val="FF0000"/>
                </a:solidFill>
              </a:rPr>
              <a:t>12.40s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最慢成绩：</a:t>
            </a:r>
            <a:r>
              <a:rPr lang="en-US" altLang="zh-CN" b="1" dirty="0">
                <a:solidFill>
                  <a:srgbClr val="FF0000"/>
                </a:solidFill>
              </a:rPr>
              <a:t>43.78s</a:t>
            </a:r>
          </a:p>
          <a:p>
            <a:pPr lvl="1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20" y="1908837"/>
            <a:ext cx="7114683" cy="36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6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不忘初心：为什么设立“华为毕昇杯”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6"/>
            <a:ext cx="11339755" cy="5232628"/>
          </a:xfrm>
        </p:spPr>
        <p:txBody>
          <a:bodyPr>
            <a:normAutofit/>
          </a:bodyPr>
          <a:lstStyle/>
          <a:p>
            <a:r>
              <a:rPr lang="zh-CN" altLang="en-US" b="1" dirty="0"/>
              <a:t>引导强调实践</a:t>
            </a:r>
            <a:endParaRPr lang="en-US" altLang="zh-CN" b="1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编译系统课程在计算机类课程的系统能力培养中扮演重要角色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系统能力需要动手实践：微处理器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操作系统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编译系统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创造平台，提供资源，引导强化编译课程实践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/>
          </a:p>
          <a:p>
            <a:r>
              <a:rPr lang="zh-CN" altLang="en-US" b="1" dirty="0"/>
              <a:t>引导编译教学中心从前端翻译为主，向前后端并重转变</a:t>
            </a:r>
            <a:endParaRPr lang="en-US" altLang="zh-CN" b="1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前端翻译原理要懂，但工业界普遍采用工具生成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LLVM IR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为核心的前后端生态成为工业界事实标准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异构算力发展拓展编译人才需求，更强调分析、生成与优化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b="1" dirty="0"/>
          </a:p>
          <a:p>
            <a:r>
              <a:rPr lang="zh-CN" altLang="en-US" b="1" dirty="0"/>
              <a:t>引导编译技术人才供给</a:t>
            </a:r>
            <a:endParaRPr lang="en-US" altLang="zh-CN" b="1" dirty="0"/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激发学生对编译技术的学习兴趣，以竞赛推动课程建设、科研实践和人才培养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3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性能评测：考察编译系统设计能力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1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447362" y="6492875"/>
            <a:ext cx="613458" cy="365125"/>
          </a:xfrm>
        </p:spPr>
        <p:txBody>
          <a:bodyPr/>
          <a:lstStyle/>
          <a:p>
            <a:fld id="{333FD184-3ABD-407A-9B9B-8A066EB92641}" type="slidenum">
              <a:rPr lang="zh-CN" altLang="en-US" sz="2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fld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D6728-6BE7-F1EF-6CB8-334E2434E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09" y="1690686"/>
            <a:ext cx="10827513" cy="4585927"/>
          </a:xfrm>
        </p:spPr>
        <p:txBody>
          <a:bodyPr>
            <a:normAutofit/>
          </a:bodyPr>
          <a:lstStyle/>
          <a:p>
            <a:r>
              <a:rPr lang="zh-CN" altLang="en-US" b="1" dirty="0"/>
              <a:t>从宏观上看：</a:t>
            </a:r>
            <a:r>
              <a:rPr lang="en-US" altLang="zh-CN" b="1" dirty="0"/>
              <a:t>2024</a:t>
            </a:r>
            <a:r>
              <a:rPr lang="zh-CN" altLang="en-US" b="1" dirty="0"/>
              <a:t>年相对于</a:t>
            </a:r>
            <a:r>
              <a:rPr lang="en-US" altLang="zh-CN" b="1" dirty="0"/>
              <a:t>2020</a:t>
            </a:r>
            <a:r>
              <a:rPr lang="zh-CN" altLang="en-US" b="1" dirty="0"/>
              <a:t>年首届比赛的情况</a:t>
            </a:r>
            <a:endParaRPr lang="en-US" altLang="zh-CN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C815D52-E9D0-16E0-C264-DECDFE94C7B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3819" y="2258146"/>
          <a:ext cx="11859491" cy="444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259">
                  <a:extLst>
                    <a:ext uri="{9D8B030D-6E8A-4147-A177-3AD203B41FA5}">
                      <a16:colId xmlns:a16="http://schemas.microsoft.com/office/drawing/2014/main" val="1459814310"/>
                    </a:ext>
                  </a:extLst>
                </a:gridCol>
                <a:gridCol w="1672239">
                  <a:extLst>
                    <a:ext uri="{9D8B030D-6E8A-4147-A177-3AD203B41FA5}">
                      <a16:colId xmlns:a16="http://schemas.microsoft.com/office/drawing/2014/main" val="4135758372"/>
                    </a:ext>
                  </a:extLst>
                </a:gridCol>
                <a:gridCol w="1406283">
                  <a:extLst>
                    <a:ext uri="{9D8B030D-6E8A-4147-A177-3AD203B41FA5}">
                      <a16:colId xmlns:a16="http://schemas.microsoft.com/office/drawing/2014/main" val="3108963994"/>
                    </a:ext>
                  </a:extLst>
                </a:gridCol>
                <a:gridCol w="2199095">
                  <a:extLst>
                    <a:ext uri="{9D8B030D-6E8A-4147-A177-3AD203B41FA5}">
                      <a16:colId xmlns:a16="http://schemas.microsoft.com/office/drawing/2014/main" val="2818804391"/>
                    </a:ext>
                  </a:extLst>
                </a:gridCol>
                <a:gridCol w="1674523">
                  <a:extLst>
                    <a:ext uri="{9D8B030D-6E8A-4147-A177-3AD203B41FA5}">
                      <a16:colId xmlns:a16="http://schemas.microsoft.com/office/drawing/2014/main" val="1517861609"/>
                    </a:ext>
                  </a:extLst>
                </a:gridCol>
                <a:gridCol w="1710833">
                  <a:extLst>
                    <a:ext uri="{9D8B030D-6E8A-4147-A177-3AD203B41FA5}">
                      <a16:colId xmlns:a16="http://schemas.microsoft.com/office/drawing/2014/main" val="2518362923"/>
                    </a:ext>
                  </a:extLst>
                </a:gridCol>
                <a:gridCol w="1598259">
                  <a:extLst>
                    <a:ext uri="{9D8B030D-6E8A-4147-A177-3AD203B41FA5}">
                      <a16:colId xmlns:a16="http://schemas.microsoft.com/office/drawing/2014/main" val="2957113906"/>
                    </a:ext>
                  </a:extLst>
                </a:gridCol>
              </a:tblGrid>
              <a:tr h="4337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考察点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整体架构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中端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并行化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/SIMD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其他亮点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099312"/>
                  </a:ext>
                </a:extLst>
              </a:tr>
              <a:tr h="8072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后端为主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工具生成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50%IR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自己写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SSA</a:t>
                      </a: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常见中端优化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简单寄存器分配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指令选择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硬件特征关注少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尝试线程并行或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SIMD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SSA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中间表示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GCM,GVN</a:t>
                      </a:r>
                    </a:p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07506"/>
                  </a:ext>
                </a:extLst>
              </a:tr>
              <a:tr h="8072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普遍采用</a:t>
                      </a:r>
                      <a:b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后三端设计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工具生成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LLVM IR</a:t>
                      </a: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约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多层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</a:p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&gt;90%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SSA</a:t>
                      </a: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常见优化普及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循环优化丰富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分析深入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&gt;95%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使用线扫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图着色算法；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Spill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策略清晰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考虑发射、浮点寄存器等硬件特征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约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采用线程并行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SIMD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总体</a:t>
                      </a:r>
                      <a:b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分支预测、块重排、浮点精度、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CI/CD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方法，指针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别名分析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265976"/>
                  </a:ext>
                </a:extLst>
              </a:tr>
              <a:tr h="807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可喜的变化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更合理的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自动化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效率提高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更加贴近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真实情况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关注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硬件特征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积极尝试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并行化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持续深化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299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86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初赛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决赛评分权重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7"/>
            <a:ext cx="10816467" cy="1510657"/>
          </a:xfrm>
        </p:spPr>
        <p:txBody>
          <a:bodyPr>
            <a:normAutofit/>
          </a:bodyPr>
          <a:lstStyle/>
          <a:p>
            <a:r>
              <a:rPr lang="zh-CN" altLang="en-US" b="1" dirty="0"/>
              <a:t>初赛：</a:t>
            </a:r>
            <a:r>
              <a:rPr lang="en-US" altLang="zh-CN" b="1" dirty="0"/>
              <a:t>	</a:t>
            </a:r>
            <a:r>
              <a:rPr lang="zh-CN" altLang="en-US" b="1" dirty="0"/>
              <a:t>功能得分</a:t>
            </a:r>
            <a:r>
              <a:rPr lang="en-US" altLang="zh-CN" b="1" dirty="0">
                <a:solidFill>
                  <a:srgbClr val="FF0000"/>
                </a:solidFill>
              </a:rPr>
              <a:t>50%		</a:t>
            </a:r>
            <a:r>
              <a:rPr lang="zh-CN" altLang="en-US" b="1" dirty="0"/>
              <a:t>性能得分</a:t>
            </a:r>
            <a:r>
              <a:rPr lang="en-US" altLang="zh-CN" b="1" dirty="0">
                <a:solidFill>
                  <a:srgbClr val="FF0000"/>
                </a:solidFill>
              </a:rPr>
              <a:t>50%</a:t>
            </a:r>
          </a:p>
          <a:p>
            <a:r>
              <a:rPr lang="zh-CN" altLang="en-US" b="1" dirty="0"/>
              <a:t>复赛：</a:t>
            </a:r>
            <a:r>
              <a:rPr lang="en-US" altLang="zh-CN" b="1" dirty="0"/>
              <a:t>	</a:t>
            </a:r>
            <a:r>
              <a:rPr lang="zh-CN" altLang="en-US" b="1" dirty="0"/>
              <a:t>功能得分</a:t>
            </a:r>
            <a:r>
              <a:rPr lang="en-US" altLang="zh-CN" b="1" dirty="0">
                <a:solidFill>
                  <a:srgbClr val="FF0000"/>
                </a:solidFill>
              </a:rPr>
              <a:t>20%		</a:t>
            </a:r>
            <a:r>
              <a:rPr lang="zh-CN" altLang="en-US" b="1" dirty="0"/>
              <a:t>性能得分</a:t>
            </a:r>
            <a:r>
              <a:rPr lang="en-US" altLang="zh-CN" b="1" dirty="0">
                <a:solidFill>
                  <a:srgbClr val="FF0000"/>
                </a:solidFill>
              </a:rPr>
              <a:t>70%</a:t>
            </a:r>
          </a:p>
          <a:p>
            <a:pPr marL="0" indent="0">
              <a:buNone/>
            </a:pPr>
            <a:r>
              <a:rPr lang="en-US" altLang="zh-CN" b="1" dirty="0"/>
              <a:t>		</a:t>
            </a:r>
            <a:r>
              <a:rPr lang="zh-CN" altLang="en-US" b="1" dirty="0"/>
              <a:t>团队协作、设计文档与答辩等</a:t>
            </a:r>
            <a:r>
              <a:rPr lang="en-US" altLang="zh-CN" b="1" dirty="0">
                <a:solidFill>
                  <a:srgbClr val="FF0000"/>
                </a:solidFill>
              </a:rPr>
              <a:t>10%</a:t>
            </a:r>
            <a:endParaRPr lang="zh-CN" altLang="en-US" b="1" dirty="0"/>
          </a:p>
          <a:p>
            <a:endParaRPr lang="zh-CN" altLang="en-US" b="1" dirty="0">
              <a:solidFill>
                <a:srgbClr val="FF0000"/>
              </a:solidFill>
            </a:endParaRPr>
          </a:p>
          <a:p>
            <a:endParaRPr lang="zh-CN" altLang="en-US" b="1" dirty="0"/>
          </a:p>
          <a:p>
            <a:endParaRPr lang="zh-CN" altLang="en-US" b="1" dirty="0">
              <a:solidFill>
                <a:srgbClr val="FF0000"/>
              </a:solidFill>
            </a:endParaRPr>
          </a:p>
          <a:p>
            <a:endParaRPr lang="en-US" altLang="zh-CN" b="1" dirty="0"/>
          </a:p>
          <a:p>
            <a:endParaRPr lang="zh-CN" altLang="en-US" b="1" dirty="0">
              <a:solidFill>
                <a:srgbClr val="FF0000"/>
              </a:solidFill>
            </a:endParaRPr>
          </a:p>
          <a:p>
            <a:endParaRPr lang="zh-CN" altLang="en-US" b="1" dirty="0"/>
          </a:p>
          <a:p>
            <a:endParaRPr lang="zh-CN" altLang="en-US" b="1" dirty="0">
              <a:solidFill>
                <a:srgbClr val="FF0000"/>
              </a:solidFill>
            </a:endParaRPr>
          </a:p>
          <a:p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240092" y="2335435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72037" y="1701685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内容占位符 2"/>
          <p:cNvSpPr txBox="1"/>
          <p:nvPr/>
        </p:nvSpPr>
        <p:spPr>
          <a:xfrm>
            <a:off x="639809" y="5811619"/>
            <a:ext cx="11256722" cy="4751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可持续关注排行榜，查看各队的提交情况与当前计分与排名</a:t>
            </a:r>
            <a:endParaRPr lang="en-US" altLang="zh-CN" b="1" dirty="0"/>
          </a:p>
        </p:txBody>
      </p:sp>
      <p:sp>
        <p:nvSpPr>
          <p:cNvPr id="28" name="矩形 27"/>
          <p:cNvSpPr/>
          <p:nvPr/>
        </p:nvSpPr>
        <p:spPr>
          <a:xfrm>
            <a:off x="6483003" y="2292396"/>
            <a:ext cx="901958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14948" y="1658646"/>
            <a:ext cx="2038069" cy="475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A15107B-CF6F-43CD-B4C0-471B8E9A2DEC}"/>
              </a:ext>
            </a:extLst>
          </p:cNvPr>
          <p:cNvSpPr txBox="1">
            <a:spLocks/>
          </p:cNvSpPr>
          <p:nvPr/>
        </p:nvSpPr>
        <p:spPr>
          <a:xfrm>
            <a:off x="735724" y="3517456"/>
            <a:ext cx="10920820" cy="19444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0070C0"/>
                </a:solidFill>
              </a:rPr>
              <a:t>初赛阶段动态发布各个参赛队排行榜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 b="1">
                <a:solidFill>
                  <a:srgbClr val="0070C0"/>
                </a:solidFill>
              </a:rPr>
              <a:t>排名依据：总积分（精确到整数）</a:t>
            </a:r>
            <a:endParaRPr lang="en-US" altLang="zh-CN" b="1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70C0"/>
                </a:solidFill>
              </a:rPr>
              <a:t>	</a:t>
            </a:r>
            <a:r>
              <a:rPr lang="zh-CN" altLang="en-US" b="1">
                <a:solidFill>
                  <a:srgbClr val="0070C0"/>
                </a:solidFill>
              </a:rPr>
              <a:t>总分相同时依次看：功能得分、性能得分、总运行时间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 b="1">
                <a:solidFill>
                  <a:srgbClr val="0070C0"/>
                </a:solidFill>
              </a:rPr>
              <a:t>新测试提交后更新排行榜分数计算和排名数据</a:t>
            </a:r>
            <a:endParaRPr lang="en-US" altLang="zh-CN" b="1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677"/>
            <a:ext cx="12192000" cy="59110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如何确定进入决赛的队伍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7"/>
            <a:ext cx="11256722" cy="508549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时间截止：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2025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23:59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初赛总成绩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分，其中功能测试成绩和性能评测成绩各占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50%</a:t>
            </a: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通过评测系统的自动测试对初赛作品打分，并按照分数对各参赛队进行排序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按初赛分数高低决定入围决赛的参赛队。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评选以排行榜数据为准，自动代码查重，人工走查确认代码。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满足最低分数线的队伍，可以外卡身份参赛。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447362" y="6492875"/>
            <a:ext cx="613458" cy="365125"/>
          </a:xfrm>
        </p:spPr>
        <p:txBody>
          <a:bodyPr/>
          <a:lstStyle/>
          <a:p>
            <a:fld id="{333FD184-3ABD-407A-9B9B-8A066EB92641}" type="slidenum">
              <a:rPr lang="zh-CN" altLang="en-US" sz="2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fld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13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入围决赛：设计赛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14+3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DFF48C-78B4-CC2D-E35E-57176E6E0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/>
          <a:stretch/>
        </p:blipFill>
        <p:spPr bwMode="auto">
          <a:xfrm>
            <a:off x="1556011" y="1532746"/>
            <a:ext cx="8178120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CD831A-3E46-CC16-D36F-D812ED29CB6D}"/>
              </a:ext>
            </a:extLst>
          </p:cNvPr>
          <p:cNvSpPr txBox="1"/>
          <p:nvPr/>
        </p:nvSpPr>
        <p:spPr>
          <a:xfrm rot="20730508">
            <a:off x="7718195" y="4287447"/>
            <a:ext cx="40318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00B0F0"/>
                </a:solidFill>
                <a:latin typeface="Arial Black" panose="020B0A04020102020204" pitchFamily="34" charset="0"/>
              </a:rPr>
              <a:t>ARM</a:t>
            </a:r>
            <a:endParaRPr lang="zh-CN" altLang="en-US" sz="120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87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入围决赛：设计赛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29+14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BB14F45-AAF2-7DD6-E9F6-7C4F2D2ED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b="40082"/>
          <a:stretch/>
        </p:blipFill>
        <p:spPr bwMode="auto">
          <a:xfrm>
            <a:off x="287605" y="1690688"/>
            <a:ext cx="5760000" cy="40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023A59D-CF2C-38EE-1F80-A5CF7C19E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2" b="86188"/>
          <a:stretch/>
        </p:blipFill>
        <p:spPr bwMode="auto">
          <a:xfrm>
            <a:off x="6220608" y="1690688"/>
            <a:ext cx="5760000" cy="29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517F5F-CF63-A96B-68BF-201C3258D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2" b="-1"/>
          <a:stretch/>
        </p:blipFill>
        <p:spPr bwMode="auto">
          <a:xfrm>
            <a:off x="6220608" y="1987332"/>
            <a:ext cx="5760000" cy="33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9279E8-0733-7BB6-38B9-917E4ACA0811}"/>
              </a:ext>
            </a:extLst>
          </p:cNvPr>
          <p:cNvSpPr txBox="1"/>
          <p:nvPr/>
        </p:nvSpPr>
        <p:spPr>
          <a:xfrm rot="20730508">
            <a:off x="6194756" y="4441174"/>
            <a:ext cx="60003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RISC-V</a:t>
            </a:r>
            <a:endParaRPr lang="zh-CN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35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5150" y="582920"/>
            <a:ext cx="11160699" cy="110930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华为毕昇杯编译竞赛参与情况总览（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2020-2024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894646" y="2648024"/>
            <a:ext cx="129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2024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042179" y="3065746"/>
            <a:ext cx="2098653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</a:rPr>
              <a:t>报名队伍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algn="ctr"/>
            <a:r>
              <a:rPr lang="en-US" altLang="zh-CN" sz="3600" b="1" dirty="0">
                <a:solidFill>
                  <a:srgbClr val="C00000"/>
                </a:solidFill>
              </a:rPr>
              <a:t>184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043234" y="4041457"/>
            <a:ext cx="211177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</a:rPr>
              <a:t>取得有效成绩</a:t>
            </a:r>
          </a:p>
          <a:p>
            <a:pPr algn="ctr"/>
            <a:r>
              <a:rPr lang="en-US" altLang="zh-CN" sz="3600" b="1" dirty="0">
                <a:solidFill>
                  <a:srgbClr val="C00000"/>
                </a:solidFill>
              </a:rPr>
              <a:t>75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759516" y="5040409"/>
            <a:ext cx="2676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</a:rPr>
              <a:t>进入决赛队伍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algn="ctr"/>
            <a:r>
              <a:rPr lang="en-US" altLang="zh-CN" sz="3600" b="1" dirty="0">
                <a:solidFill>
                  <a:srgbClr val="C00000"/>
                </a:solidFill>
              </a:rPr>
              <a:t>49+17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外卡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850B3D65-5DA9-3A03-432D-D75618D76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50" y="1608230"/>
            <a:ext cx="11362690" cy="1489710"/>
          </a:xfrm>
        </p:spPr>
        <p:txBody>
          <a:bodyPr>
            <a:normAutofit/>
          </a:bodyPr>
          <a:lstStyle/>
          <a:p>
            <a:r>
              <a:rPr lang="zh-CN" altLang="en-US" b="1" dirty="0"/>
              <a:t>累计</a:t>
            </a:r>
            <a:r>
              <a:rPr lang="en-US" altLang="zh-CN" b="1" dirty="0"/>
              <a:t>662</a:t>
            </a:r>
            <a:r>
              <a:rPr lang="zh-CN" altLang="en-US" b="1" dirty="0"/>
              <a:t>支参赛队报名参赛，累计参赛学生</a:t>
            </a:r>
            <a:r>
              <a:rPr lang="en-US" altLang="zh-CN" b="1" dirty="0"/>
              <a:t>2400</a:t>
            </a:r>
            <a:r>
              <a:rPr lang="zh-CN" altLang="en-US" b="1" dirty="0"/>
              <a:t>余人</a:t>
            </a:r>
          </a:p>
          <a:p>
            <a:r>
              <a:rPr lang="zh-CN" altLang="en-US" b="1" dirty="0"/>
              <a:t>累计覆盖</a:t>
            </a:r>
            <a:r>
              <a:rPr lang="en-US" altLang="zh-CN" b="1" dirty="0"/>
              <a:t>24</a:t>
            </a:r>
            <a:r>
              <a:rPr lang="zh-CN" altLang="en-US" b="1" dirty="0"/>
              <a:t>个省（市</a:t>
            </a:r>
            <a:r>
              <a:rPr lang="en-US" altLang="zh-CN" b="1" dirty="0"/>
              <a:t>/</a:t>
            </a:r>
            <a:r>
              <a:rPr lang="zh-CN" altLang="en-US" b="1" dirty="0"/>
              <a:t>自治区）高校</a:t>
            </a:r>
            <a:r>
              <a:rPr lang="en-US" altLang="zh-CN" b="1" dirty="0"/>
              <a:t>90</a:t>
            </a:r>
            <a:r>
              <a:rPr lang="zh-CN" altLang="en-US" b="1" dirty="0"/>
              <a:t>余所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F40646-CD2B-1466-077C-F1679638D86E}"/>
              </a:ext>
            </a:extLst>
          </p:cNvPr>
          <p:cNvSpPr txBox="1"/>
          <p:nvPr/>
        </p:nvSpPr>
        <p:spPr>
          <a:xfrm>
            <a:off x="620385" y="2629065"/>
            <a:ext cx="129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2020</a:t>
            </a:r>
            <a:endParaRPr lang="zh-CN" altLang="en-US" sz="24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EBB9437-8641-231C-4E70-C308AA59D254}"/>
              </a:ext>
            </a:extLst>
          </p:cNvPr>
          <p:cNvSpPr txBox="1"/>
          <p:nvPr/>
        </p:nvSpPr>
        <p:spPr>
          <a:xfrm>
            <a:off x="3247843" y="2630488"/>
            <a:ext cx="1078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2021</a:t>
            </a:r>
            <a:endParaRPr lang="zh-CN" altLang="en-US" sz="2400" b="1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F43B98C-064A-A9D5-AD6F-9AC7EC506728}"/>
              </a:ext>
            </a:extLst>
          </p:cNvPr>
          <p:cNvCxnSpPr/>
          <p:nvPr/>
        </p:nvCxnSpPr>
        <p:spPr>
          <a:xfrm>
            <a:off x="1850377" y="2859895"/>
            <a:ext cx="96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9E347AD-D362-F616-5F16-CC90E7213EF2}"/>
              </a:ext>
            </a:extLst>
          </p:cNvPr>
          <p:cNvSpPr txBox="1"/>
          <p:nvPr/>
        </p:nvSpPr>
        <p:spPr>
          <a:xfrm>
            <a:off x="5885534" y="2629063"/>
            <a:ext cx="129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2022</a:t>
            </a:r>
            <a:endParaRPr lang="zh-CN" altLang="en-US" sz="2400" b="1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611A2E0-E9CC-020E-8188-A7E80F6DB920}"/>
              </a:ext>
            </a:extLst>
          </p:cNvPr>
          <p:cNvCxnSpPr/>
          <p:nvPr/>
        </p:nvCxnSpPr>
        <p:spPr>
          <a:xfrm>
            <a:off x="4516355" y="2859896"/>
            <a:ext cx="96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1075CE2-206B-44DE-136C-CA93FB7D8C55}"/>
              </a:ext>
            </a:extLst>
          </p:cNvPr>
          <p:cNvSpPr txBox="1"/>
          <p:nvPr/>
        </p:nvSpPr>
        <p:spPr>
          <a:xfrm>
            <a:off x="8552740" y="2640791"/>
            <a:ext cx="162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2023</a:t>
            </a:r>
            <a:endParaRPr lang="zh-CN" altLang="en-US" sz="2400" b="1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6F5627B-33BC-1B33-22B9-2774D9FD4C02}"/>
              </a:ext>
            </a:extLst>
          </p:cNvPr>
          <p:cNvCxnSpPr/>
          <p:nvPr/>
        </p:nvCxnSpPr>
        <p:spPr>
          <a:xfrm>
            <a:off x="7169674" y="2871624"/>
            <a:ext cx="96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324C96E-91BB-31F7-5268-528ED278A21B}"/>
              </a:ext>
            </a:extLst>
          </p:cNvPr>
          <p:cNvCxnSpPr/>
          <p:nvPr/>
        </p:nvCxnSpPr>
        <p:spPr>
          <a:xfrm>
            <a:off x="2424804" y="2898539"/>
            <a:ext cx="0" cy="400147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AD4993F-7573-3CB4-F1F7-E606E22D9EBE}"/>
              </a:ext>
            </a:extLst>
          </p:cNvPr>
          <p:cNvCxnSpPr/>
          <p:nvPr/>
        </p:nvCxnSpPr>
        <p:spPr>
          <a:xfrm flipH="1">
            <a:off x="4835253" y="3058513"/>
            <a:ext cx="10796" cy="406032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3911AD8-7CB0-2FDD-4FA7-305BD03F316C}"/>
              </a:ext>
            </a:extLst>
          </p:cNvPr>
          <p:cNvCxnSpPr/>
          <p:nvPr/>
        </p:nvCxnSpPr>
        <p:spPr>
          <a:xfrm>
            <a:off x="7363526" y="2984276"/>
            <a:ext cx="0" cy="413456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3999CC2-5316-F2A1-9745-858DD712C6BE}"/>
              </a:ext>
            </a:extLst>
          </p:cNvPr>
          <p:cNvSpPr txBox="1"/>
          <p:nvPr/>
        </p:nvSpPr>
        <p:spPr>
          <a:xfrm>
            <a:off x="418683" y="3058513"/>
            <a:ext cx="139112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报名队伍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72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3CA173-D012-01DB-F668-44F7E3618A07}"/>
              </a:ext>
            </a:extLst>
          </p:cNvPr>
          <p:cNvSpPr txBox="1"/>
          <p:nvPr/>
        </p:nvSpPr>
        <p:spPr>
          <a:xfrm>
            <a:off x="3007754" y="3058513"/>
            <a:ext cx="139112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报名队伍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95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9AA4121-7E83-67F2-4123-E2F63E39D045}"/>
              </a:ext>
            </a:extLst>
          </p:cNvPr>
          <p:cNvSpPr txBox="1"/>
          <p:nvPr/>
        </p:nvSpPr>
        <p:spPr>
          <a:xfrm>
            <a:off x="5335213" y="3058513"/>
            <a:ext cx="139112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报名队伍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151</a:t>
            </a:r>
          </a:p>
        </p:txBody>
      </p:sp>
      <p:sp>
        <p:nvSpPr>
          <p:cNvPr id="43" name="文本框 18">
            <a:extLst>
              <a:ext uri="{FF2B5EF4-FFF2-40B4-BE49-F238E27FC236}">
                <a16:creationId xmlns:a16="http://schemas.microsoft.com/office/drawing/2014/main" id="{AC79DB93-1210-08A1-FC72-C7A94BD471AD}"/>
              </a:ext>
            </a:extLst>
          </p:cNvPr>
          <p:cNvSpPr txBox="1"/>
          <p:nvPr/>
        </p:nvSpPr>
        <p:spPr>
          <a:xfrm>
            <a:off x="296582" y="4010057"/>
            <a:ext cx="172569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取得有效成绩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31</a:t>
            </a:r>
          </a:p>
        </p:txBody>
      </p:sp>
      <p:sp>
        <p:nvSpPr>
          <p:cNvPr id="44" name="文本框 21">
            <a:extLst>
              <a:ext uri="{FF2B5EF4-FFF2-40B4-BE49-F238E27FC236}">
                <a16:creationId xmlns:a16="http://schemas.microsoft.com/office/drawing/2014/main" id="{89CF7A8F-166C-1C81-03F9-9C69473C185A}"/>
              </a:ext>
            </a:extLst>
          </p:cNvPr>
          <p:cNvSpPr txBox="1"/>
          <p:nvPr/>
        </p:nvSpPr>
        <p:spPr>
          <a:xfrm>
            <a:off x="2885653" y="4010057"/>
            <a:ext cx="1629163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取得有效成绩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33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0957697-469C-F467-EF3A-D6FCDFD8A5F9}"/>
              </a:ext>
            </a:extLst>
          </p:cNvPr>
          <p:cNvSpPr txBox="1"/>
          <p:nvPr/>
        </p:nvSpPr>
        <p:spPr>
          <a:xfrm>
            <a:off x="5241864" y="3998994"/>
            <a:ext cx="1629163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取得有效成绩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53</a:t>
            </a:r>
          </a:p>
        </p:txBody>
      </p:sp>
      <p:sp>
        <p:nvSpPr>
          <p:cNvPr id="46" name="文本框 6">
            <a:extLst>
              <a:ext uri="{FF2B5EF4-FFF2-40B4-BE49-F238E27FC236}">
                <a16:creationId xmlns:a16="http://schemas.microsoft.com/office/drawing/2014/main" id="{FB6F2267-AC4A-06F8-84A9-ED217BD661DE}"/>
              </a:ext>
            </a:extLst>
          </p:cNvPr>
          <p:cNvSpPr txBox="1"/>
          <p:nvPr/>
        </p:nvSpPr>
        <p:spPr>
          <a:xfrm>
            <a:off x="193101" y="4984183"/>
            <a:ext cx="1931414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进入决赛队伍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21</a:t>
            </a:r>
          </a:p>
        </p:txBody>
      </p:sp>
      <p:sp>
        <p:nvSpPr>
          <p:cNvPr id="47" name="文本框 18">
            <a:extLst>
              <a:ext uri="{FF2B5EF4-FFF2-40B4-BE49-F238E27FC236}">
                <a16:creationId xmlns:a16="http://schemas.microsoft.com/office/drawing/2014/main" id="{D32D3002-0FC7-8D38-8F62-CF788D4A5B86}"/>
              </a:ext>
            </a:extLst>
          </p:cNvPr>
          <p:cNvSpPr txBox="1"/>
          <p:nvPr/>
        </p:nvSpPr>
        <p:spPr>
          <a:xfrm>
            <a:off x="272992" y="6065882"/>
            <a:ext cx="172569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决赛高校数量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15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129026-81C0-327F-6532-F19962B24629}"/>
              </a:ext>
            </a:extLst>
          </p:cNvPr>
          <p:cNvSpPr txBox="1"/>
          <p:nvPr/>
        </p:nvSpPr>
        <p:spPr>
          <a:xfrm>
            <a:off x="2320959" y="5011816"/>
            <a:ext cx="283210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进入决赛队伍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25+4</a:t>
            </a:r>
            <a:r>
              <a:rPr lang="zh-CN" altLang="en-US" b="1" dirty="0"/>
              <a:t>外卡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A89C236-2974-9309-A4D1-CC74D5B406C2}"/>
              </a:ext>
            </a:extLst>
          </p:cNvPr>
          <p:cNvSpPr txBox="1"/>
          <p:nvPr/>
        </p:nvSpPr>
        <p:spPr>
          <a:xfrm>
            <a:off x="2945620" y="6057655"/>
            <a:ext cx="14979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决赛高校数量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18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6F8A265-1D46-C55C-4F27-B5C4F04E0E70}"/>
              </a:ext>
            </a:extLst>
          </p:cNvPr>
          <p:cNvSpPr txBox="1"/>
          <p:nvPr/>
        </p:nvSpPr>
        <p:spPr>
          <a:xfrm>
            <a:off x="4846435" y="5008641"/>
            <a:ext cx="24955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进入决赛队伍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30+12</a:t>
            </a:r>
            <a:r>
              <a:rPr lang="zh-CN" altLang="en-US" b="1" dirty="0"/>
              <a:t>外卡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60A438A-923D-4413-AA8B-190007856FBA}"/>
              </a:ext>
            </a:extLst>
          </p:cNvPr>
          <p:cNvSpPr txBox="1"/>
          <p:nvPr/>
        </p:nvSpPr>
        <p:spPr>
          <a:xfrm>
            <a:off x="5241864" y="6054517"/>
            <a:ext cx="172569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决赛高校数量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21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F718616-7390-AFBB-6A28-B971747066FB}"/>
              </a:ext>
            </a:extLst>
          </p:cNvPr>
          <p:cNvSpPr txBox="1"/>
          <p:nvPr/>
        </p:nvSpPr>
        <p:spPr>
          <a:xfrm>
            <a:off x="8023800" y="3058615"/>
            <a:ext cx="139112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报名队伍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160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033AF44-C808-5C13-83A0-0056D9C90EC1}"/>
              </a:ext>
            </a:extLst>
          </p:cNvPr>
          <p:cNvSpPr txBox="1"/>
          <p:nvPr/>
        </p:nvSpPr>
        <p:spPr>
          <a:xfrm>
            <a:off x="7930451" y="4039297"/>
            <a:ext cx="1629163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取得有效成绩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69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D658051-BF24-564A-FA0E-EDD1C2CF63D4}"/>
              </a:ext>
            </a:extLst>
          </p:cNvPr>
          <p:cNvSpPr txBox="1"/>
          <p:nvPr/>
        </p:nvSpPr>
        <p:spPr>
          <a:xfrm>
            <a:off x="7545524" y="5031431"/>
            <a:ext cx="24955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进入决赛队伍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54+12</a:t>
            </a:r>
            <a:r>
              <a:rPr lang="zh-CN" altLang="en-US" b="1" dirty="0"/>
              <a:t>外卡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78A20BC-4635-9111-091D-552CFDE5EDCB}"/>
              </a:ext>
            </a:extLst>
          </p:cNvPr>
          <p:cNvSpPr txBox="1"/>
          <p:nvPr/>
        </p:nvSpPr>
        <p:spPr>
          <a:xfrm>
            <a:off x="7930450" y="6101011"/>
            <a:ext cx="172569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决赛高校数量</a:t>
            </a:r>
            <a:endParaRPr lang="en-US" altLang="zh-CN" sz="1400" dirty="0"/>
          </a:p>
          <a:p>
            <a:pPr algn="ctr"/>
            <a:r>
              <a:rPr lang="en-US" altLang="zh-CN" sz="3600" b="1" dirty="0"/>
              <a:t>23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B5D60E5-102A-0D4B-0337-89A09AF2652D}"/>
              </a:ext>
            </a:extLst>
          </p:cNvPr>
          <p:cNvCxnSpPr/>
          <p:nvPr/>
        </p:nvCxnSpPr>
        <p:spPr>
          <a:xfrm>
            <a:off x="9816488" y="2846251"/>
            <a:ext cx="96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0D13ED84-33CB-B341-F3AA-98D4222F6AA2}"/>
              </a:ext>
            </a:extLst>
          </p:cNvPr>
          <p:cNvCxnSpPr/>
          <p:nvPr/>
        </p:nvCxnSpPr>
        <p:spPr>
          <a:xfrm>
            <a:off x="10010340" y="2958903"/>
            <a:ext cx="0" cy="413456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286F611-DA86-FC40-1C25-51205A44A83C}"/>
              </a:ext>
            </a:extLst>
          </p:cNvPr>
          <p:cNvSpPr txBox="1"/>
          <p:nvPr/>
        </p:nvSpPr>
        <p:spPr>
          <a:xfrm>
            <a:off x="10228656" y="6054517"/>
            <a:ext cx="172569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</a:rPr>
              <a:t>决赛高校数量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algn="ctr"/>
            <a:r>
              <a:rPr lang="en-US" altLang="zh-CN" sz="3600" b="1" dirty="0">
                <a:solidFill>
                  <a:srgbClr val="C00000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2331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年竞赛：指导思想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608" y="1442808"/>
            <a:ext cx="11686783" cy="54012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保持对往年基本竞赛框架的兼容性，适当微调</a:t>
            </a:r>
            <a:endParaRPr lang="en-US" altLang="zh-CN" b="1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文法引导，编译构建正确性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目标硬件平台的实测优化效果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沿用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SysY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2022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语法，保持整型、浮点类型支持，拓展更多优化空间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继续保持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双后端赛道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FPGA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开发板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+CPU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软核进行测评，保障测评结果稳定，为后续扩展提供支持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/>
              <a:t>鼓励更多队伍参赛，通过竞赛带动编译人才培养</a:t>
            </a:r>
            <a:endParaRPr lang="en-US" altLang="zh-CN" b="1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继续取消初赛参赛队报名限制，采用外卡参赛机制鼓励参赛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优化双后端赛道的参赛规则，鼓励参赛队多后端参赛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主赛道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后端赛道继续提供能力评价证书（第四年）</a:t>
            </a:r>
            <a:endParaRPr lang="en-US" altLang="zh-CN" b="1" dirty="0"/>
          </a:p>
          <a:p>
            <a:r>
              <a:rPr lang="zh-CN" altLang="en-US" b="1" dirty="0"/>
              <a:t>聚焦解决实际问题，逐步提升编译优化水平</a:t>
            </a:r>
            <a:endParaRPr lang="en-US" altLang="zh-CN" b="1" dirty="0"/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继续倡导正确的“编译优化价值观”，反对针对直接测例的优化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探索挑战赛道，扩充研究生组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本科生参赛，引导关注产业瓶颈问题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并行优化赛道：开放命题 ，牵引关注目标平台并行化和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SIMD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</a:t>
            </a:r>
            <a:endParaRPr lang="en-US" altLang="zh-CN" sz="2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代码自动混精赛道：产业界实际需求转化赛题</a:t>
            </a:r>
            <a:endParaRPr lang="en-US" altLang="zh-CN" sz="2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代码体积优化赛道：产业界实际需求转化赛题</a:t>
            </a:r>
            <a:endParaRPr lang="en-US" altLang="zh-CN" sz="2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447362" y="6492875"/>
            <a:ext cx="613458" cy="365125"/>
          </a:xfrm>
        </p:spPr>
        <p:txBody>
          <a:bodyPr/>
          <a:lstStyle/>
          <a:p>
            <a:fld id="{333FD184-3ABD-407A-9B9B-8A066EB92641}" type="slidenum">
              <a:rPr lang="zh-CN" altLang="en-US" sz="2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fld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623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年赛程安排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6"/>
            <a:ext cx="10827513" cy="4585927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竞赛网站开放，公布赛题，接受报名：</a:t>
            </a:r>
            <a:r>
              <a:rPr lang="en-US" altLang="zh-CN" b="1" dirty="0"/>
              <a:t>2025</a:t>
            </a:r>
            <a:r>
              <a:rPr lang="zh-CN" altLang="en-US" b="1" dirty="0"/>
              <a:t>年</a:t>
            </a:r>
            <a:r>
              <a:rPr lang="en-US" altLang="zh-CN" b="1" dirty="0"/>
              <a:t>4</a:t>
            </a:r>
            <a:r>
              <a:rPr lang="zh-CN" altLang="en-US" b="1" dirty="0"/>
              <a:t>月</a:t>
            </a:r>
            <a:r>
              <a:rPr lang="en-US" altLang="zh-CN" b="1" dirty="0"/>
              <a:t>21</a:t>
            </a:r>
            <a:r>
              <a:rPr lang="zh-CN" altLang="en-US" b="1" dirty="0"/>
              <a:t>日</a:t>
            </a:r>
            <a:endParaRPr lang="en-US" altLang="zh-CN" b="1" dirty="0"/>
          </a:p>
          <a:p>
            <a:pPr lvl="2"/>
            <a:endParaRPr lang="en-US" altLang="zh-CN" b="1" dirty="0"/>
          </a:p>
          <a:p>
            <a:r>
              <a:rPr lang="zh-CN" altLang="en-US" b="1" dirty="0"/>
              <a:t>报名截止，竞赛平台开放：</a:t>
            </a:r>
            <a:r>
              <a:rPr lang="en-US" altLang="zh-CN" b="1" dirty="0"/>
              <a:t>2025</a:t>
            </a:r>
            <a:r>
              <a:rPr lang="zh-CN" altLang="en-US" b="1" dirty="0"/>
              <a:t>年</a:t>
            </a:r>
            <a:r>
              <a:rPr lang="en-US" altLang="zh-CN" b="1" dirty="0"/>
              <a:t>5</a:t>
            </a:r>
            <a:r>
              <a:rPr lang="zh-CN" altLang="en-US" b="1" dirty="0"/>
              <a:t>月</a:t>
            </a:r>
            <a:r>
              <a:rPr lang="en-US" altLang="zh-CN" b="1" dirty="0"/>
              <a:t>30</a:t>
            </a:r>
            <a:r>
              <a:rPr lang="zh-CN" altLang="en-US" b="1" dirty="0"/>
              <a:t>日</a:t>
            </a:r>
            <a:endParaRPr lang="en-US" altLang="zh-CN" b="1" dirty="0"/>
          </a:p>
          <a:p>
            <a:pPr lvl="3"/>
            <a:endParaRPr lang="en-US" altLang="zh-CN" b="1" dirty="0"/>
          </a:p>
          <a:p>
            <a:r>
              <a:rPr lang="zh-CN" altLang="en-US" b="1" dirty="0"/>
              <a:t>编译技术系列培训：</a:t>
            </a:r>
            <a:r>
              <a:rPr lang="en-US" altLang="zh-CN" b="1" dirty="0"/>
              <a:t>2025</a:t>
            </a:r>
            <a:r>
              <a:rPr lang="zh-CN" altLang="en-US" b="1" dirty="0"/>
              <a:t>年</a:t>
            </a:r>
            <a:r>
              <a:rPr lang="en-US" altLang="zh-CN" b="1" dirty="0"/>
              <a:t>6</a:t>
            </a:r>
            <a:r>
              <a:rPr lang="zh-CN" altLang="en-US" b="1" dirty="0"/>
              <a:t>月</a:t>
            </a:r>
            <a:r>
              <a:rPr lang="en-US" altLang="zh-CN" b="1" dirty="0"/>
              <a:t>1</a:t>
            </a:r>
            <a:r>
              <a:rPr lang="zh-CN" altLang="en-US" b="1" dirty="0"/>
              <a:t>日</a:t>
            </a:r>
            <a:r>
              <a:rPr lang="en-US" altLang="zh-CN" b="1" dirty="0"/>
              <a:t>-7</a:t>
            </a:r>
            <a:r>
              <a:rPr lang="zh-CN" altLang="en-US" b="1" dirty="0"/>
              <a:t>月</a:t>
            </a:r>
            <a:r>
              <a:rPr lang="en-US" altLang="zh-CN" b="1" dirty="0"/>
              <a:t>31</a:t>
            </a:r>
            <a:r>
              <a:rPr lang="zh-CN" altLang="en-US" b="1" dirty="0"/>
              <a:t>日期间安排</a:t>
            </a:r>
            <a:endParaRPr lang="en-US" altLang="zh-CN" b="1" dirty="0"/>
          </a:p>
          <a:p>
            <a:pPr lvl="3"/>
            <a:endParaRPr lang="en-US" altLang="zh-CN" b="1" dirty="0"/>
          </a:p>
          <a:p>
            <a:r>
              <a:rPr lang="zh-CN" altLang="en-US" b="1" dirty="0"/>
              <a:t>初赛成绩提交截止：</a:t>
            </a:r>
            <a:r>
              <a:rPr lang="en-US" altLang="zh-CN" b="1" dirty="0"/>
              <a:t>2025</a:t>
            </a:r>
            <a:r>
              <a:rPr lang="zh-CN" altLang="en-US" b="1" dirty="0"/>
              <a:t>年</a:t>
            </a:r>
            <a:r>
              <a:rPr lang="en-US" altLang="zh-CN" b="1" dirty="0"/>
              <a:t>8</a:t>
            </a:r>
            <a:r>
              <a:rPr lang="zh-CN" altLang="en-US" b="1" dirty="0"/>
              <a:t>月</a:t>
            </a:r>
            <a:r>
              <a:rPr lang="en-US" altLang="zh-CN" b="1" dirty="0"/>
              <a:t>5</a:t>
            </a:r>
            <a:r>
              <a:rPr lang="zh-CN" altLang="en-US" b="1" dirty="0"/>
              <a:t>日</a:t>
            </a:r>
            <a:r>
              <a:rPr lang="en-US" altLang="zh-CN" b="1" dirty="0"/>
              <a:t>23:59</a:t>
            </a:r>
          </a:p>
          <a:p>
            <a:pPr lvl="2"/>
            <a:endParaRPr lang="en-US" altLang="zh-CN" b="1" dirty="0"/>
          </a:p>
          <a:p>
            <a:r>
              <a:rPr lang="zh-CN" altLang="en-US" b="1" dirty="0"/>
              <a:t>入围决赛各赛道公布：</a:t>
            </a:r>
            <a:r>
              <a:rPr lang="en-US" altLang="zh-CN" b="1" dirty="0"/>
              <a:t>2025年8月10日前</a:t>
            </a:r>
          </a:p>
          <a:p>
            <a:pPr lvl="3"/>
            <a:endParaRPr lang="en-US" altLang="zh-CN" b="1" dirty="0"/>
          </a:p>
          <a:p>
            <a:r>
              <a:rPr lang="zh-CN" altLang="en-US" b="1" dirty="0"/>
              <a:t>决赛颁奖典礼：</a:t>
            </a:r>
            <a:r>
              <a:rPr lang="en-US" altLang="zh-CN" b="1" dirty="0"/>
              <a:t>2025</a:t>
            </a:r>
            <a:r>
              <a:rPr lang="zh-CN" altLang="en-US" b="1" dirty="0"/>
              <a:t>年</a:t>
            </a:r>
            <a:r>
              <a:rPr lang="en-US" altLang="zh-CN" b="1" dirty="0"/>
              <a:t>8</a:t>
            </a:r>
            <a:r>
              <a:rPr lang="zh-CN" altLang="en-US" b="1" dirty="0"/>
              <a:t>月</a:t>
            </a:r>
            <a:r>
              <a:rPr lang="en-US" altLang="zh-CN" b="1" dirty="0"/>
              <a:t>22</a:t>
            </a:r>
            <a:r>
              <a:rPr lang="zh-CN" altLang="en-US" b="1" dirty="0"/>
              <a:t>日（华中科技大学）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68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功能、性能测试用例情况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09208C-0844-E22D-A525-057F83429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691005"/>
            <a:ext cx="11036935" cy="674370"/>
          </a:xfrm>
        </p:spPr>
        <p:txBody>
          <a:bodyPr>
            <a:normAutofit/>
          </a:bodyPr>
          <a:lstStyle/>
          <a:p>
            <a:r>
              <a:rPr lang="zh-CN" altLang="en-US" b="1" dirty="0"/>
              <a:t>功能测试用例：共</a:t>
            </a:r>
            <a:r>
              <a:rPr lang="en-US" altLang="zh-CN" b="1" dirty="0"/>
              <a:t>140</a:t>
            </a:r>
            <a:r>
              <a:rPr lang="zh-CN" altLang="en-US" b="1" dirty="0"/>
              <a:t>组（含浮点</a:t>
            </a:r>
            <a:r>
              <a:rPr lang="en-US" altLang="zh-CN" b="1" dirty="0"/>
              <a:t>10</a:t>
            </a:r>
            <a:r>
              <a:rPr lang="zh-CN" altLang="en-US" b="1" dirty="0"/>
              <a:t>组），初赛阶段完全公布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BA8F886-3492-E8BB-892C-548794CC02D6}"/>
              </a:ext>
            </a:extLst>
          </p:cNvPr>
          <p:cNvSpPr txBox="1"/>
          <p:nvPr/>
        </p:nvSpPr>
        <p:spPr>
          <a:xfrm>
            <a:off x="640080" y="2258146"/>
            <a:ext cx="11371217" cy="4018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性能测试用例：初赛</a:t>
            </a:r>
            <a:r>
              <a:rPr lang="en-US" altLang="zh-CN" b="1" dirty="0"/>
              <a:t>20</a:t>
            </a:r>
            <a:r>
              <a:rPr lang="zh-CN" altLang="en-US" b="1" dirty="0"/>
              <a:t>组整型，决赛</a:t>
            </a:r>
            <a:r>
              <a:rPr lang="en-US" altLang="zh-CN" b="1" dirty="0"/>
              <a:t>20</a:t>
            </a:r>
            <a:r>
              <a:rPr lang="zh-CN" altLang="en-US" b="1" dirty="0"/>
              <a:t>组（其中新测例</a:t>
            </a:r>
            <a:r>
              <a:rPr lang="en-US" altLang="zh-CN" b="1" dirty="0"/>
              <a:t>8</a:t>
            </a:r>
            <a:r>
              <a:rPr lang="zh-CN" altLang="en-US" b="1" dirty="0"/>
              <a:t>组，浮点</a:t>
            </a:r>
            <a:r>
              <a:rPr lang="en-US" altLang="zh-CN" b="1" dirty="0"/>
              <a:t>5</a:t>
            </a:r>
            <a:r>
              <a:rPr lang="zh-CN" altLang="en-US" b="1" dirty="0"/>
              <a:t>组）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  初赛阶段测例全公开；决赛阶段调换其中</a:t>
            </a:r>
            <a:r>
              <a:rPr lang="en-US" altLang="zh-CN" b="1" dirty="0"/>
              <a:t>12</a:t>
            </a:r>
            <a:r>
              <a:rPr lang="zh-CN" altLang="en-US" b="1" dirty="0"/>
              <a:t>组，</a:t>
            </a:r>
            <a:r>
              <a:rPr lang="en-US" altLang="zh-CN" b="1" dirty="0"/>
              <a:t>8</a:t>
            </a:r>
            <a:r>
              <a:rPr lang="zh-CN" altLang="en-US" b="1" dirty="0"/>
              <a:t>组为新开发测例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sz="100" b="1" dirty="0"/>
              <a:t>	</a:t>
            </a:r>
          </a:p>
          <a:p>
            <a:pPr marL="0" indent="0">
              <a:buNone/>
            </a:pPr>
            <a:r>
              <a:rPr lang="en-US" altLang="zh-CN" b="1" dirty="0"/>
              <a:t>	</a:t>
            </a:r>
            <a:r>
              <a:rPr lang="zh-CN" altLang="en-US" b="1" dirty="0"/>
              <a:t>包括但不局限于：</a:t>
            </a:r>
            <a:endParaRPr lang="en-US" altLang="zh-CN" b="1" dirty="0"/>
          </a:p>
          <a:p>
            <a:pPr lvl="2"/>
            <a:r>
              <a:rPr lang="zh-CN" altLang="en-US" b="1" dirty="0"/>
              <a:t>通用矩阵乘法</a:t>
            </a:r>
            <a:endParaRPr lang="en-US" altLang="zh-CN" b="1" dirty="0"/>
          </a:p>
          <a:p>
            <a:pPr lvl="2"/>
            <a:r>
              <a:rPr lang="zh-CN" altLang="en-US" b="1" dirty="0"/>
              <a:t>稀疏矩阵向量乘</a:t>
            </a:r>
            <a:endParaRPr lang="en-US" altLang="zh-CN" b="1" dirty="0"/>
          </a:p>
          <a:p>
            <a:pPr lvl="2"/>
            <a:r>
              <a:rPr lang="zh-CN" altLang="en-US" b="1" dirty="0"/>
              <a:t>位图操作</a:t>
            </a:r>
            <a:endParaRPr lang="en-US" altLang="zh-CN" b="1" dirty="0"/>
          </a:p>
          <a:p>
            <a:pPr lvl="2"/>
            <a:r>
              <a:rPr lang="zh-CN" altLang="en-US" b="1" dirty="0"/>
              <a:t>整数排序</a:t>
            </a:r>
            <a:endParaRPr lang="en-US" altLang="zh-CN" b="1" dirty="0"/>
          </a:p>
          <a:p>
            <a:pPr lvl="2"/>
            <a:r>
              <a:rPr lang="en-US" altLang="zh-CN" b="1" dirty="0"/>
              <a:t>……</a:t>
            </a:r>
          </a:p>
          <a:p>
            <a:pPr marL="457200" lvl="1" indent="0">
              <a:buNone/>
            </a:pPr>
            <a:endParaRPr lang="en-US" altLang="zh-CN" sz="650" b="1" dirty="0"/>
          </a:p>
          <a:p>
            <a:pPr marL="457200" lvl="1" indent="0">
              <a:buNone/>
            </a:pPr>
            <a:r>
              <a:rPr lang="en-US" altLang="zh-CN" b="1" dirty="0"/>
              <a:t>   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76DAC9-7539-2733-8147-4C1F7F31D93D}"/>
              </a:ext>
            </a:extLst>
          </p:cNvPr>
          <p:cNvSpPr/>
          <p:nvPr/>
        </p:nvSpPr>
        <p:spPr>
          <a:xfrm>
            <a:off x="4647156" y="3475973"/>
            <a:ext cx="72650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5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遴选原则：从往年赛题、暂存池和今年新增性能评测用例中抽取</a:t>
            </a:r>
            <a:r>
              <a:rPr lang="en-US" altLang="zh-CN" sz="2400" dirty="0">
                <a:solidFill>
                  <a:srgbClr val="FF5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35</a:t>
            </a:r>
            <a:r>
              <a:rPr lang="zh-CN" altLang="en-US" sz="2400" dirty="0">
                <a:solidFill>
                  <a:srgbClr val="FF5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组用例，对优化潜力、程序运行时间、编译优化时间进行分析估计。淘汰时间过短、优化空间小等情况的评测用例，最终经技术委员会审议遴选，确定当年作为隐藏性能评测用例加入决赛。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1BFE51F-18D9-4C46-A605-A57C3D08A210}"/>
              </a:ext>
            </a:extLst>
          </p:cNvPr>
          <p:cNvSpPr txBox="1">
            <a:spLocks/>
          </p:cNvSpPr>
          <p:nvPr/>
        </p:nvSpPr>
        <p:spPr>
          <a:xfrm>
            <a:off x="1824445" y="6154917"/>
            <a:ext cx="9002486" cy="674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</a:rPr>
              <a:t>欢迎贡献功能测试用例和性能测评用例！</a:t>
            </a:r>
          </a:p>
        </p:txBody>
      </p:sp>
    </p:spTree>
    <p:extLst>
      <p:ext uri="{BB962C8B-B14F-4D97-AF65-F5344CB8AC3E}">
        <p14:creationId xmlns:p14="http://schemas.microsoft.com/office/powerpoint/2010/main" val="6043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华为毕昇杯编译竞赛总览（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2020-2024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A22F18-DA39-2A93-DE1D-28848828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61" y="4133784"/>
            <a:ext cx="2532743" cy="1493970"/>
          </a:xfrm>
          <a:prstGeom prst="rect">
            <a:avLst/>
          </a:prstGeom>
        </p:spPr>
      </p:pic>
      <p:sp>
        <p:nvSpPr>
          <p:cNvPr id="4" name="圆角矩形 5">
            <a:extLst>
              <a:ext uri="{FF2B5EF4-FFF2-40B4-BE49-F238E27FC236}">
                <a16:creationId xmlns:a16="http://schemas.microsoft.com/office/drawing/2014/main" id="{13AF59A4-64A6-FDAF-12EA-2436631D780B}"/>
              </a:ext>
            </a:extLst>
          </p:cNvPr>
          <p:cNvSpPr/>
          <p:nvPr/>
        </p:nvSpPr>
        <p:spPr>
          <a:xfrm>
            <a:off x="263338" y="2962041"/>
            <a:ext cx="1706144" cy="8206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编译系统</a:t>
            </a:r>
            <a:endParaRPr lang="en-US" altLang="zh-CN" sz="2400" dirty="0"/>
          </a:p>
          <a:p>
            <a:pPr algn="ctr"/>
            <a:r>
              <a:rPr lang="zh-CN" altLang="en-US" sz="2400" b="1" dirty="0"/>
              <a:t>设计赛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3CF706-DD36-7281-26BD-AA4B585C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" y="4130966"/>
            <a:ext cx="2532743" cy="14939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9A9E8BA-BA46-7A6F-2DB9-83B3AA2F2A16}"/>
              </a:ext>
            </a:extLst>
          </p:cNvPr>
          <p:cNvSpPr txBox="1"/>
          <p:nvPr/>
        </p:nvSpPr>
        <p:spPr>
          <a:xfrm>
            <a:off x="32388" y="5719456"/>
            <a:ext cx="237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树莓派</a:t>
            </a:r>
            <a:r>
              <a:rPr lang="en-US" altLang="zh-CN" b="1" dirty="0"/>
              <a:t>ARM</a:t>
            </a:r>
            <a:r>
              <a:rPr lang="zh-CN" altLang="en-US" b="1" dirty="0"/>
              <a:t>后端</a:t>
            </a:r>
            <a:endParaRPr lang="en-US" altLang="zh-CN" b="1" dirty="0"/>
          </a:p>
          <a:p>
            <a:pPr algn="ctr"/>
            <a:r>
              <a:rPr lang="en-US" altLang="zh-CN" b="1" dirty="0"/>
              <a:t>int + </a:t>
            </a:r>
            <a:r>
              <a:rPr lang="zh-CN" altLang="en-US" b="1" dirty="0"/>
              <a:t>多维数组</a:t>
            </a:r>
          </a:p>
        </p:txBody>
      </p:sp>
      <p:sp>
        <p:nvSpPr>
          <p:cNvPr id="15" name="圆角矩形 9">
            <a:extLst>
              <a:ext uri="{FF2B5EF4-FFF2-40B4-BE49-F238E27FC236}">
                <a16:creationId xmlns:a16="http://schemas.microsoft.com/office/drawing/2014/main" id="{17F3D321-F95B-8ABD-C317-AD3C98DC8C82}"/>
              </a:ext>
            </a:extLst>
          </p:cNvPr>
          <p:cNvSpPr/>
          <p:nvPr/>
        </p:nvSpPr>
        <p:spPr>
          <a:xfrm>
            <a:off x="2932293" y="2962041"/>
            <a:ext cx="1706144" cy="8206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编译系统</a:t>
            </a:r>
            <a:endParaRPr lang="en-US" altLang="zh-CN" sz="2400" dirty="0"/>
          </a:p>
          <a:p>
            <a:pPr algn="ctr"/>
            <a:r>
              <a:rPr lang="zh-CN" altLang="en-US" sz="2400" b="1" dirty="0"/>
              <a:t>设计赛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641D3C-64AF-9DC4-ED39-1D110701B972}"/>
              </a:ext>
            </a:extLst>
          </p:cNvPr>
          <p:cNvSpPr txBox="1"/>
          <p:nvPr/>
        </p:nvSpPr>
        <p:spPr>
          <a:xfrm>
            <a:off x="183828" y="1859906"/>
            <a:ext cx="129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2020</a:t>
            </a:r>
            <a:endParaRPr lang="zh-CN" altLang="en-US" sz="36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38B0B3-A60C-224D-AA8E-DBC5A7C3649B}"/>
              </a:ext>
            </a:extLst>
          </p:cNvPr>
          <p:cNvSpPr txBox="1"/>
          <p:nvPr/>
        </p:nvSpPr>
        <p:spPr>
          <a:xfrm>
            <a:off x="2987494" y="1852739"/>
            <a:ext cx="145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2021</a:t>
            </a:r>
            <a:endParaRPr lang="zh-CN" altLang="en-US" sz="3600" b="1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FD6A570-F120-3820-4401-692F2974231C}"/>
              </a:ext>
            </a:extLst>
          </p:cNvPr>
          <p:cNvCxnSpPr/>
          <p:nvPr/>
        </p:nvCxnSpPr>
        <p:spPr>
          <a:xfrm>
            <a:off x="1827841" y="2183071"/>
            <a:ext cx="96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18">
            <a:extLst>
              <a:ext uri="{FF2B5EF4-FFF2-40B4-BE49-F238E27FC236}">
                <a16:creationId xmlns:a16="http://schemas.microsoft.com/office/drawing/2014/main" id="{6B20A4E3-479B-323B-79C2-1624503D5219}"/>
              </a:ext>
            </a:extLst>
          </p:cNvPr>
          <p:cNvSpPr/>
          <p:nvPr/>
        </p:nvSpPr>
        <p:spPr>
          <a:xfrm>
            <a:off x="5679399" y="2962041"/>
            <a:ext cx="1706144" cy="8206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编译系统</a:t>
            </a:r>
            <a:endParaRPr lang="en-US" altLang="zh-CN" sz="2400" dirty="0"/>
          </a:p>
          <a:p>
            <a:pPr algn="ctr"/>
            <a:r>
              <a:rPr lang="zh-CN" altLang="en-US" sz="2400" b="1" dirty="0"/>
              <a:t>设计赛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E150E1-053D-0C46-C978-EEE9B099E931}"/>
              </a:ext>
            </a:extLst>
          </p:cNvPr>
          <p:cNvSpPr txBox="1"/>
          <p:nvPr/>
        </p:nvSpPr>
        <p:spPr>
          <a:xfrm>
            <a:off x="5786218" y="1817509"/>
            <a:ext cx="129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2022</a:t>
            </a:r>
            <a:endParaRPr lang="zh-CN" altLang="en-US" sz="3600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6CDF2AC-D40D-E334-1D0F-7B4FD6E22239}"/>
              </a:ext>
            </a:extLst>
          </p:cNvPr>
          <p:cNvCxnSpPr/>
          <p:nvPr/>
        </p:nvCxnSpPr>
        <p:spPr>
          <a:xfrm>
            <a:off x="4447744" y="2139888"/>
            <a:ext cx="96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24">
            <a:extLst>
              <a:ext uri="{FF2B5EF4-FFF2-40B4-BE49-F238E27FC236}">
                <a16:creationId xmlns:a16="http://schemas.microsoft.com/office/drawing/2014/main" id="{0EF60A27-ECBB-EB52-8123-7354C7F22780}"/>
              </a:ext>
            </a:extLst>
          </p:cNvPr>
          <p:cNvSpPr/>
          <p:nvPr/>
        </p:nvSpPr>
        <p:spPr>
          <a:xfrm>
            <a:off x="7997324" y="2925643"/>
            <a:ext cx="1706144" cy="8206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编译系统</a:t>
            </a:r>
            <a:endParaRPr lang="en-US" altLang="zh-CN" sz="2400" dirty="0"/>
          </a:p>
          <a:p>
            <a:pPr algn="ctr"/>
            <a:r>
              <a:rPr lang="zh-CN" altLang="en-US" sz="2400" dirty="0"/>
              <a:t>设计赛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5503BBF-DED8-0862-DB24-3FAC51E74041}"/>
              </a:ext>
            </a:extLst>
          </p:cNvPr>
          <p:cNvSpPr txBox="1"/>
          <p:nvPr/>
        </p:nvSpPr>
        <p:spPr>
          <a:xfrm>
            <a:off x="8387971" y="1788695"/>
            <a:ext cx="380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2023    </a:t>
            </a:r>
            <a:r>
              <a:rPr lang="zh-CN" altLang="en-US" sz="3600" b="1" dirty="0">
                <a:solidFill>
                  <a:srgbClr val="C00000"/>
                </a:solidFill>
              </a:rPr>
              <a:t>       </a:t>
            </a:r>
            <a:r>
              <a:rPr lang="en-US" altLang="zh-CN" sz="3600" b="1" dirty="0">
                <a:solidFill>
                  <a:srgbClr val="C00000"/>
                </a:solidFill>
              </a:rPr>
              <a:t>2024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CCA220B-C9FD-4A31-D15D-87D401C39E5A}"/>
              </a:ext>
            </a:extLst>
          </p:cNvPr>
          <p:cNvCxnSpPr/>
          <p:nvPr/>
        </p:nvCxnSpPr>
        <p:spPr>
          <a:xfrm>
            <a:off x="7116965" y="2111861"/>
            <a:ext cx="96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29">
            <a:extLst>
              <a:ext uri="{FF2B5EF4-FFF2-40B4-BE49-F238E27FC236}">
                <a16:creationId xmlns:a16="http://schemas.microsoft.com/office/drawing/2014/main" id="{8CC03B56-6523-4FFD-6C24-B26A9726FFD1}"/>
              </a:ext>
            </a:extLst>
          </p:cNvPr>
          <p:cNvSpPr/>
          <p:nvPr/>
        </p:nvSpPr>
        <p:spPr>
          <a:xfrm>
            <a:off x="10244464" y="2925643"/>
            <a:ext cx="1706144" cy="8206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编译系统</a:t>
            </a:r>
            <a:endParaRPr lang="en-US" altLang="zh-CN" sz="2400" dirty="0"/>
          </a:p>
          <a:p>
            <a:pPr algn="ctr"/>
            <a:r>
              <a:rPr lang="zh-CN" altLang="en-US" sz="2400" b="1" dirty="0"/>
              <a:t>挑战赛</a:t>
            </a:r>
          </a:p>
        </p:txBody>
      </p:sp>
      <p:pic>
        <p:nvPicPr>
          <p:cNvPr id="43" name="Picture 2" descr="https://www.starfivetech.com/uploads/bd17627f7de2d9363d4d19e15792494.jpg">
            <a:extLst>
              <a:ext uri="{FF2B5EF4-FFF2-40B4-BE49-F238E27FC236}">
                <a16:creationId xmlns:a16="http://schemas.microsoft.com/office/drawing/2014/main" id="{B7829849-B991-1214-846A-534B2795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54" y="4100522"/>
            <a:ext cx="1875298" cy="15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D586FF0-1160-1D46-38D8-C7F5C00B5E15}"/>
              </a:ext>
            </a:extLst>
          </p:cNvPr>
          <p:cNvSpPr txBox="1"/>
          <p:nvPr/>
        </p:nvSpPr>
        <p:spPr>
          <a:xfrm>
            <a:off x="7913297" y="5486436"/>
            <a:ext cx="2884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星光</a:t>
            </a:r>
            <a:r>
              <a:rPr lang="en-US" altLang="zh-CN" b="1" dirty="0"/>
              <a:t>2 RISC-V</a:t>
            </a:r>
            <a:r>
              <a:rPr lang="zh-CN" altLang="en-US" b="1" dirty="0"/>
              <a:t>后端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Int/float + </a:t>
            </a:r>
            <a:r>
              <a:rPr lang="zh-CN" altLang="en-US" b="1" dirty="0"/>
              <a:t>多维数组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8B50DF7-4495-2485-14DE-922F112C30A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397620" y="3746259"/>
            <a:ext cx="1452776" cy="553494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C762B9A-DC8E-DC29-14DE-8D37E24DB32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8850396" y="3746259"/>
            <a:ext cx="88084" cy="497599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BD28130-3918-1C55-B080-DADC9B0B3E85}"/>
              </a:ext>
            </a:extLst>
          </p:cNvPr>
          <p:cNvSpPr txBox="1"/>
          <p:nvPr/>
        </p:nvSpPr>
        <p:spPr>
          <a:xfrm>
            <a:off x="8202485" y="5736947"/>
            <a:ext cx="163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两个硬件平台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7F59BC8-721D-F040-FC2B-9F22FC88001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1097536" y="3746259"/>
            <a:ext cx="0" cy="42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045FF6C5-A2EC-2BC5-4AE4-DA5728946544}"/>
              </a:ext>
            </a:extLst>
          </p:cNvPr>
          <p:cNvSpPr txBox="1"/>
          <p:nvPr/>
        </p:nvSpPr>
        <p:spPr>
          <a:xfrm>
            <a:off x="10227941" y="4219028"/>
            <a:ext cx="2177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代码规模</a:t>
            </a:r>
            <a:r>
              <a:rPr lang="en-US" altLang="zh-CN" sz="2400" b="1" baseline="30000" dirty="0"/>
              <a:t>2023</a:t>
            </a:r>
            <a:r>
              <a:rPr lang="zh-CN" altLang="en-US" sz="2400" b="1" baseline="30000" dirty="0"/>
              <a:t>起</a:t>
            </a:r>
            <a:endParaRPr lang="en-US" altLang="zh-CN" sz="2400" b="1" baseline="30000" dirty="0"/>
          </a:p>
          <a:p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b="1" dirty="0">
                <a:solidFill>
                  <a:srgbClr val="C00000"/>
                </a:solidFill>
              </a:rPr>
              <a:t>自动混精</a:t>
            </a:r>
            <a:r>
              <a:rPr lang="en-US" altLang="zh-CN" sz="2400" b="1" baseline="30000" dirty="0">
                <a:solidFill>
                  <a:srgbClr val="C00000"/>
                </a:solidFill>
              </a:rPr>
              <a:t>2024</a:t>
            </a:r>
          </a:p>
          <a:p>
            <a:r>
              <a:rPr lang="zh-CN" altLang="en-US" sz="2400" b="1" dirty="0">
                <a:solidFill>
                  <a:srgbClr val="C00000"/>
                </a:solidFill>
              </a:rPr>
              <a:t>并行优化</a:t>
            </a:r>
            <a:r>
              <a:rPr lang="en-US" altLang="zh-CN" sz="2400" b="1" baseline="30000" dirty="0">
                <a:solidFill>
                  <a:srgbClr val="C00000"/>
                </a:solidFill>
              </a:rPr>
              <a:t>2024</a:t>
            </a:r>
            <a:endParaRPr lang="zh-CN" altLang="en-US" sz="2400" b="1" baseline="30000" dirty="0">
              <a:solidFill>
                <a:srgbClr val="C00000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C565C2-AE86-AB26-EBAB-531B0493FBB9}"/>
              </a:ext>
            </a:extLst>
          </p:cNvPr>
          <p:cNvCxnSpPr/>
          <p:nvPr/>
        </p:nvCxnSpPr>
        <p:spPr>
          <a:xfrm>
            <a:off x="2539070" y="2422780"/>
            <a:ext cx="0" cy="400147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50797B6-68A1-5F48-C3F0-EABA899C54F1}"/>
              </a:ext>
            </a:extLst>
          </p:cNvPr>
          <p:cNvCxnSpPr/>
          <p:nvPr/>
        </p:nvCxnSpPr>
        <p:spPr>
          <a:xfrm flipH="1">
            <a:off x="5267573" y="2582754"/>
            <a:ext cx="10796" cy="406032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B95B7461-15EA-281A-A367-317191C95CB3}"/>
              </a:ext>
            </a:extLst>
          </p:cNvPr>
          <p:cNvCxnSpPr/>
          <p:nvPr/>
        </p:nvCxnSpPr>
        <p:spPr>
          <a:xfrm>
            <a:off x="7795846" y="2508517"/>
            <a:ext cx="0" cy="413456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D8EA2695-5E7F-097C-3967-00EF9ECCA320}"/>
              </a:ext>
            </a:extLst>
          </p:cNvPr>
          <p:cNvSpPr txBox="1"/>
          <p:nvPr/>
        </p:nvSpPr>
        <p:spPr>
          <a:xfrm>
            <a:off x="10556659" y="5882524"/>
            <a:ext cx="163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挑战性赛题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5740EA3-4C8D-1AA0-E40B-D9BFAAD5C253}"/>
              </a:ext>
            </a:extLst>
          </p:cNvPr>
          <p:cNvSpPr txBox="1"/>
          <p:nvPr/>
        </p:nvSpPr>
        <p:spPr>
          <a:xfrm>
            <a:off x="10556659" y="6210031"/>
            <a:ext cx="163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研究生参赛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CA5BBC4-E56E-B204-6B7F-83549DC9E1FA}"/>
              </a:ext>
            </a:extLst>
          </p:cNvPr>
          <p:cNvSpPr txBox="1"/>
          <p:nvPr/>
        </p:nvSpPr>
        <p:spPr>
          <a:xfrm>
            <a:off x="704904" y="6356266"/>
            <a:ext cx="107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C/C++</a:t>
            </a:r>
            <a:endParaRPr lang="zh-CN" altLang="en-US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82E71DB-DE78-4F3C-AF98-3111640E1353}"/>
              </a:ext>
            </a:extLst>
          </p:cNvPr>
          <p:cNvSpPr txBox="1"/>
          <p:nvPr/>
        </p:nvSpPr>
        <p:spPr>
          <a:xfrm>
            <a:off x="3010937" y="6371125"/>
            <a:ext cx="162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C/C++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Java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F1D2CFC-AF17-C741-290A-793F2703D4F1}"/>
              </a:ext>
            </a:extLst>
          </p:cNvPr>
          <p:cNvSpPr txBox="1"/>
          <p:nvPr/>
        </p:nvSpPr>
        <p:spPr>
          <a:xfrm>
            <a:off x="5649619" y="6371125"/>
            <a:ext cx="162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C/C++</a:t>
            </a:r>
            <a:r>
              <a:rPr lang="zh-CN" altLang="en-US" b="1" dirty="0"/>
              <a:t>、</a:t>
            </a:r>
            <a:r>
              <a:rPr lang="en-US" altLang="zh-CN" b="1" dirty="0"/>
              <a:t>Java</a:t>
            </a:r>
            <a:endParaRPr lang="zh-CN" altLang="en-US" b="1" dirty="0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A0D19E74-D6FB-24E3-ED8E-63A0459E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448" y="4130966"/>
            <a:ext cx="2532743" cy="1493970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D945246E-A9A8-FC5E-BF5F-759F4B9291ED}"/>
              </a:ext>
            </a:extLst>
          </p:cNvPr>
          <p:cNvSpPr txBox="1"/>
          <p:nvPr/>
        </p:nvSpPr>
        <p:spPr>
          <a:xfrm>
            <a:off x="2606448" y="5719456"/>
            <a:ext cx="237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树莓派</a:t>
            </a:r>
            <a:r>
              <a:rPr lang="en-US" altLang="zh-CN" b="1" dirty="0"/>
              <a:t>ARM</a:t>
            </a:r>
            <a:r>
              <a:rPr lang="zh-CN" altLang="en-US" b="1" dirty="0"/>
              <a:t>后端</a:t>
            </a:r>
            <a:endParaRPr lang="en-US" altLang="zh-CN" b="1" dirty="0"/>
          </a:p>
          <a:p>
            <a:pPr algn="ctr"/>
            <a:r>
              <a:rPr lang="en-US" altLang="zh-CN" b="1" dirty="0"/>
              <a:t>Int + </a:t>
            </a:r>
            <a:r>
              <a:rPr lang="zh-CN" altLang="en-US" b="1" dirty="0"/>
              <a:t>多维数组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0A38BFD-2425-C4CA-6C85-8BE7975D6F7F}"/>
              </a:ext>
            </a:extLst>
          </p:cNvPr>
          <p:cNvSpPr txBox="1"/>
          <p:nvPr/>
        </p:nvSpPr>
        <p:spPr>
          <a:xfrm>
            <a:off x="5329461" y="5722274"/>
            <a:ext cx="237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树莓派</a:t>
            </a:r>
            <a:r>
              <a:rPr lang="en-US" altLang="zh-CN" b="1" dirty="0"/>
              <a:t>ARM</a:t>
            </a:r>
            <a:r>
              <a:rPr lang="zh-CN" altLang="en-US" b="1" dirty="0"/>
              <a:t>后端</a:t>
            </a:r>
            <a:endParaRPr lang="en-US" altLang="zh-CN" b="1" dirty="0"/>
          </a:p>
          <a:p>
            <a:pPr algn="ctr"/>
            <a:r>
              <a:rPr lang="en-US" altLang="zh-CN" b="1" dirty="0"/>
              <a:t>int/</a:t>
            </a:r>
            <a:r>
              <a:rPr lang="en-US" altLang="zh-CN" b="1" dirty="0">
                <a:solidFill>
                  <a:srgbClr val="C00000"/>
                </a:solidFill>
              </a:rPr>
              <a:t>float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多维数组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A424773-9A19-F2DD-81F0-91E3C5AF1484}"/>
              </a:ext>
            </a:extLst>
          </p:cNvPr>
          <p:cNvSpPr/>
          <p:nvPr/>
        </p:nvSpPr>
        <p:spPr>
          <a:xfrm>
            <a:off x="7876287" y="6394978"/>
            <a:ext cx="225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C/C++</a:t>
            </a:r>
            <a:r>
              <a:rPr lang="zh-CN" altLang="en-US" b="1" dirty="0"/>
              <a:t>、</a:t>
            </a:r>
            <a:r>
              <a:rPr lang="en-US" altLang="zh-CN" b="1" dirty="0"/>
              <a:t>Java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Rust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1DBBCDD-9E47-9973-2714-98BF71C4FC20}"/>
              </a:ext>
            </a:extLst>
          </p:cNvPr>
          <p:cNvCxnSpPr/>
          <p:nvPr/>
        </p:nvCxnSpPr>
        <p:spPr>
          <a:xfrm>
            <a:off x="9707749" y="2100133"/>
            <a:ext cx="96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501E9E1-6849-EC6D-35FA-4CA6C0D31D93}"/>
              </a:ext>
            </a:extLst>
          </p:cNvPr>
          <p:cNvSpPr txBox="1"/>
          <p:nvPr/>
        </p:nvSpPr>
        <p:spPr>
          <a:xfrm>
            <a:off x="9747940" y="3004826"/>
            <a:ext cx="565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+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690370"/>
            <a:ext cx="11374755" cy="51676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/>
              <a:t>设计赛由本科生组队参赛，不支持研究生参赛，不跨校组队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b="1" dirty="0"/>
              <a:t>初赛阶段每个学校报名参赛的队伍数不限，可不指定后端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b="1" dirty="0"/>
              <a:t>通过初赛后，依据</a:t>
            </a:r>
            <a:r>
              <a:rPr lang="en-US" altLang="zh-CN" b="1" dirty="0"/>
              <a:t>ARM</a:t>
            </a:r>
            <a:r>
              <a:rPr lang="zh-CN" altLang="en-US" b="1" dirty="0"/>
              <a:t>和</a:t>
            </a:r>
            <a:r>
              <a:rPr lang="en-US" altLang="zh-CN" b="1" dirty="0"/>
              <a:t>RISV-V</a:t>
            </a:r>
            <a:r>
              <a:rPr lang="zh-CN" altLang="en-US" b="1" dirty="0"/>
              <a:t>后端赛道的分数排序确定入围决赛参赛队</a:t>
            </a:r>
          </a:p>
          <a:p>
            <a:pPr lvl="1">
              <a:lnSpc>
                <a:spcPct val="100000"/>
              </a:lnSpc>
            </a:pPr>
            <a:r>
              <a:rPr lang="zh-CN" altLang="en-US" b="1" dirty="0"/>
              <a:t>如一支参赛队，同时入围两个后端赛道，需选择一个赛道参赛</a:t>
            </a:r>
          </a:p>
          <a:p>
            <a:pPr lvl="1">
              <a:lnSpc>
                <a:spcPct val="100000"/>
              </a:lnSpc>
            </a:pPr>
            <a:r>
              <a:rPr lang="zh-CN" altLang="en-US" b="1" dirty="0"/>
              <a:t>每个后端赛道中，选择每个学校成绩最好的两支参赛队作为正式决赛</a:t>
            </a:r>
          </a:p>
          <a:p>
            <a:pPr lvl="1">
              <a:lnSpc>
                <a:spcPct val="100000"/>
              </a:lnSpc>
            </a:pPr>
            <a:r>
              <a:rPr lang="zh-CN" altLang="en-US" b="1" dirty="0"/>
              <a:t>未入围参赛队可自愿选择参加外卡参赛</a:t>
            </a:r>
            <a:endParaRPr lang="en-US" altLang="zh-CN" b="1" dirty="0"/>
          </a:p>
          <a:p>
            <a:pPr>
              <a:lnSpc>
                <a:spcPct val="100000"/>
              </a:lnSpc>
            </a:pPr>
            <a:endParaRPr lang="zh-CN" altLang="en-US" b="1" dirty="0"/>
          </a:p>
          <a:p>
            <a:pPr>
              <a:lnSpc>
                <a:spcPct val="100000"/>
              </a:lnSpc>
            </a:pPr>
            <a:r>
              <a:rPr lang="zh-CN" altLang="en-US" b="1" dirty="0"/>
              <a:t>上述参赛限制仅限设计赛；挑战赛不设置参赛限制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奖项设置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7"/>
            <a:ext cx="10827513" cy="5064676"/>
          </a:xfrm>
        </p:spPr>
        <p:txBody>
          <a:bodyPr>
            <a:normAutofit/>
          </a:bodyPr>
          <a:lstStyle/>
          <a:p>
            <a:r>
              <a:rPr lang="zh-CN" altLang="en-US" b="1" dirty="0"/>
              <a:t>依据初赛成绩，主赛道和单项赛，依据工作完整度及创新性确定进入决赛队伍范围</a:t>
            </a:r>
            <a:endParaRPr lang="en-US" altLang="zh-CN" b="1" dirty="0"/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通过初赛的团队可获得竞赛优胜奖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5"/>
            <a:endParaRPr lang="en-US" altLang="zh-CN" b="1" dirty="0"/>
          </a:p>
          <a:p>
            <a:r>
              <a:rPr lang="zh-CN" altLang="en-US" b="1" dirty="0"/>
              <a:t>奖项设置（</a:t>
            </a:r>
            <a:r>
              <a:rPr lang="en-US" altLang="zh-CN" b="1" dirty="0"/>
              <a:t>ARM</a:t>
            </a:r>
            <a:r>
              <a:rPr lang="zh-CN" altLang="en-US" b="1" dirty="0"/>
              <a:t>和</a:t>
            </a:r>
            <a:r>
              <a:rPr lang="en-US" altLang="zh-CN" b="1" dirty="0"/>
              <a:t>RISV-V</a:t>
            </a:r>
            <a:r>
              <a:rPr lang="zh-CN" altLang="en-US" b="1" dirty="0"/>
              <a:t>后端赛道分别设置）</a:t>
            </a:r>
            <a:endParaRPr lang="en-US" altLang="zh-CN" b="1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特等奖：不超过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万元奖励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证书，华为毕昇杯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一等奖：不超过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万元奖励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证书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二等奖：不超过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万元奖励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证书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三等奖：不超过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名，奖品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证书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优胜奖：若干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/>
          </a:p>
          <a:p>
            <a:r>
              <a:rPr lang="zh-CN" altLang="en-US" b="1" dirty="0"/>
              <a:t>参赛能力证书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编译系统设计能力等级认定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7"/>
            <a:ext cx="10827513" cy="5064676"/>
          </a:xfrm>
        </p:spPr>
        <p:txBody>
          <a:bodyPr>
            <a:normAutofit/>
          </a:bodyPr>
          <a:lstStyle/>
          <a:p>
            <a:r>
              <a:rPr lang="zh-CN" altLang="en-US" b="1" dirty="0"/>
              <a:t>依据初赛、决赛有效成绩</a:t>
            </a:r>
            <a:r>
              <a:rPr lang="zh-CN" b="1" dirty="0"/>
              <a:t>，给出能力等级证书（参赛证书）</a:t>
            </a:r>
            <a:endParaRPr lang="en-US" altLang="zh-CN" b="1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比较基准：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GCC -O2</a:t>
            </a:r>
          </a:p>
          <a:p>
            <a:pPr lvl="1"/>
            <a:endParaRPr lang="en-US" altLang="zh-CN" b="1" dirty="0"/>
          </a:p>
          <a:p>
            <a:r>
              <a:rPr lang="zh-CN" altLang="en-US" b="1" dirty="0"/>
              <a:t>等级设置</a:t>
            </a:r>
            <a:endParaRPr lang="en-US" altLang="zh-CN" b="1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一级（最高等级）：达到或超过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GCC -O2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优化效果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必过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功能用例全部通过，且性能分≥90分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二级：能够完成编译器实现，功能正确且有一定优化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必过功能用例全部通过，且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90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＞性能分≥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40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分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三级：熟悉编译器构建过程，功能正确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未达到二级标准，但是功能分≥60分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入门级：基本熟悉编译器构造过程，能实现一定功能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未达到三级标准，编译通过，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能通过不少于5个功能用例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pic>
        <p:nvPicPr>
          <p:cNvPr id="4" name="内容占位符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01" y="2311400"/>
            <a:ext cx="3075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3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257" y="793789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竞赛平台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2243" y="6052444"/>
            <a:ext cx="10827513" cy="6531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600" b="1" dirty="0">
                <a:hlinkClick r:id="rId2"/>
              </a:rPr>
              <a:t>http://compiler.educg.net/</a:t>
            </a:r>
            <a:endParaRPr lang="en-US" altLang="zh-CN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CB5463-48E5-4221-80C1-919F58EFF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935" y="793789"/>
            <a:ext cx="8266865" cy="527042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作品提交要求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7"/>
            <a:ext cx="10827513" cy="3263868"/>
          </a:xfrm>
        </p:spPr>
        <p:txBody>
          <a:bodyPr>
            <a:normAutofit/>
          </a:bodyPr>
          <a:lstStyle/>
          <a:p>
            <a:r>
              <a:rPr lang="zh-CN" altLang="en-US" b="1" dirty="0"/>
              <a:t>综合编译系统的完整工程文件（</a:t>
            </a:r>
            <a:r>
              <a:rPr lang="en-US" altLang="zh-CN" b="1" dirty="0"/>
              <a:t>C/C++</a:t>
            </a:r>
            <a:r>
              <a:rPr lang="zh-CN" altLang="en-US" b="1" dirty="0"/>
              <a:t>或</a:t>
            </a:r>
            <a:r>
              <a:rPr lang="en-US" altLang="zh-CN" b="1" dirty="0"/>
              <a:t>Java</a:t>
            </a:r>
            <a:r>
              <a:rPr lang="zh-CN" altLang="en-US" b="1" dirty="0"/>
              <a:t>源码），并提交到竞赛平台的 </a:t>
            </a:r>
            <a:r>
              <a:rPr lang="en-US" altLang="zh-CN" b="1" dirty="0" err="1"/>
              <a:t>gitlab</a:t>
            </a:r>
            <a:r>
              <a:rPr lang="en-US" altLang="zh-CN" b="1" dirty="0"/>
              <a:t> </a:t>
            </a:r>
            <a:r>
              <a:rPr lang="zh-CN" altLang="en-US" b="1" dirty="0"/>
              <a:t>中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在竞赛平台中至少有一次完整评测记录和有效成绩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设计文档，并提交到竞赛平台的 </a:t>
            </a:r>
            <a:r>
              <a:rPr lang="en-US" altLang="zh-CN" b="1" dirty="0" err="1"/>
              <a:t>gitlab</a:t>
            </a:r>
            <a:r>
              <a:rPr lang="en-US" altLang="zh-CN" b="1" dirty="0"/>
              <a:t> </a:t>
            </a:r>
            <a:r>
              <a:rPr lang="zh-CN" altLang="en-US" b="1" dirty="0"/>
              <a:t>中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学术诚信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2243" y="2829022"/>
            <a:ext cx="10827513" cy="1714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zh-CN" b="1" dirty="0"/>
              <a:t>参赛队必须严守学术诚信</a:t>
            </a:r>
            <a:endParaRPr lang="en-US" altLang="zh-CN" b="1" dirty="0"/>
          </a:p>
          <a:p>
            <a:pPr marL="0" indent="0" algn="ctr">
              <a:buNone/>
            </a:pPr>
            <a:r>
              <a:rPr lang="zh-CN" altLang="zh-CN" b="1" dirty="0"/>
              <a:t>一经发现代码抄袭或技术抄袭等学术不端行为</a:t>
            </a:r>
            <a:r>
              <a:rPr lang="zh-CN" altLang="en-US" b="1" dirty="0"/>
              <a:t>将</a:t>
            </a:r>
            <a:r>
              <a:rPr lang="zh-CN" altLang="zh-CN" b="1" dirty="0"/>
              <a:t>取消参赛资格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可能的违规行为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70DC66-C306-44B2-BB27-205CFD9B2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1005457" cy="498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）通过识别函数名或特定字符串进行特定优化：编译器匹配函数名或特定字符串来推测测试用例类型，并进行非通用的特定优化。</a:t>
            </a:r>
          </a:p>
          <a:p>
            <a:pPr marL="0" indent="0">
              <a:buNone/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）对特定测试用例的计算结果进行硬编码：编译器识别特定测试用例中的某个函数或变量特征，直接返回结果而不进行真实计算。</a:t>
            </a:r>
          </a:p>
          <a:p>
            <a:pPr marL="0" indent="0">
              <a:buNone/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）识别特定测试用例的输入模式并进行特定优化：编译器通过判断输入数据的特征（如大小、特定字符串）来激活特定优化路径。</a:t>
            </a:r>
          </a:p>
          <a:p>
            <a:pPr marL="0" indent="0">
              <a:buNone/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）利用代码未定义行为：在编译优化中利用代码中未定义行为来获得性能提升，在其他输入条件下可能导致错误或不一致的结果。</a:t>
            </a:r>
          </a:p>
          <a:p>
            <a:pPr marL="0" indent="0">
              <a:buNone/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）其他通过探测特定输入模式或条件、依赖于特定输入或环境、不能保证通用情况下正确性的投机性或猜测性优化。</a:t>
            </a:r>
          </a:p>
        </p:txBody>
      </p:sp>
    </p:spTree>
    <p:extLst>
      <p:ext uri="{BB962C8B-B14F-4D97-AF65-F5344CB8AC3E}">
        <p14:creationId xmlns:p14="http://schemas.microsoft.com/office/powerpoint/2010/main" val="221351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挑战赛：理解产业需求并给出创新解法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1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447362" y="6492875"/>
            <a:ext cx="613458" cy="365125"/>
          </a:xfrm>
        </p:spPr>
        <p:txBody>
          <a:bodyPr/>
          <a:lstStyle/>
          <a:p>
            <a:fld id="{333FD184-3ABD-407A-9B9B-8A066EB92641}" type="slidenum">
              <a:rPr lang="zh-CN" altLang="en-US" sz="2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fld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D6728-6BE7-F1EF-6CB8-334E2434E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09" y="1690686"/>
            <a:ext cx="10827513" cy="4585927"/>
          </a:xfrm>
        </p:spPr>
        <p:txBody>
          <a:bodyPr>
            <a:normAutofit/>
          </a:bodyPr>
          <a:lstStyle/>
          <a:p>
            <a:r>
              <a:rPr lang="zh-CN" altLang="en-US" b="1" dirty="0"/>
              <a:t>赛题远超编译教学总体要求，为理解编译技术打开一扇大门</a:t>
            </a:r>
            <a:endParaRPr lang="en-US" altLang="zh-CN" b="1" dirty="0"/>
          </a:p>
          <a:p>
            <a:r>
              <a:rPr lang="zh-CN" altLang="en-US" b="1" dirty="0"/>
              <a:t>总体上还需培育，但已经看到可喜变化</a:t>
            </a:r>
            <a:endParaRPr lang="en-US" altLang="zh-CN" b="1" dirty="0"/>
          </a:p>
          <a:p>
            <a:r>
              <a:rPr lang="zh-CN" altLang="en-US" b="1" dirty="0"/>
              <a:t>研究生 </a:t>
            </a:r>
            <a:r>
              <a:rPr lang="en-US" altLang="zh-CN" b="1" dirty="0"/>
              <a:t>vs </a:t>
            </a:r>
            <a:r>
              <a:rPr lang="zh-CN" altLang="en-US" b="1" dirty="0"/>
              <a:t>本科生</a:t>
            </a:r>
            <a:endParaRPr lang="en-US" altLang="zh-CN" b="1" dirty="0"/>
          </a:p>
          <a:p>
            <a:endParaRPr lang="en-US" altLang="zh-CN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8CCD66-98E8-E86B-BBA6-A3DF0FBFF0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4" r="21492"/>
          <a:stretch/>
        </p:blipFill>
        <p:spPr>
          <a:xfrm>
            <a:off x="5476812" y="3199287"/>
            <a:ext cx="6480000" cy="13381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49F388-7C1E-EABC-7FCD-03B3A49DA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4" r="21365"/>
          <a:stretch/>
        </p:blipFill>
        <p:spPr>
          <a:xfrm>
            <a:off x="5476812" y="5763154"/>
            <a:ext cx="6480000" cy="69762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D9B4643-DC73-BEF7-E7C9-00863D24B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65" y="3191206"/>
            <a:ext cx="5040000" cy="326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7C0160-4AE2-7688-6D7F-3D07897F18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7" r="21480"/>
          <a:stretch/>
        </p:blipFill>
        <p:spPr>
          <a:xfrm>
            <a:off x="5476812" y="4630044"/>
            <a:ext cx="6480000" cy="10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1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编译系统挑战赛题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E648B3E2-A01D-43E8-8243-B0A52E9AF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854653"/>
            <a:ext cx="11625943" cy="45751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赛题一：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</a:t>
            </a:r>
            <a:r>
              <a:rPr lang="zh-CN" altLang="en-US" b="1" dirty="0">
                <a:solidFill>
                  <a:srgbClr val="24292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体积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</a:t>
            </a:r>
            <a:br>
              <a:rPr lang="zh-CN" altLang="en-US" b="0" i="0" dirty="0">
                <a:solidFill>
                  <a:srgbClr val="24292E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3400" b="0" i="0" dirty="0">
                <a:solidFill>
                  <a:srgbClr val="24292E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3400" b="0" i="0" dirty="0">
                <a:solidFill>
                  <a:srgbClr val="24292E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赛题说明</a:t>
            </a:r>
            <a:r>
              <a:rPr lang="en-US" altLang="zh-CN" sz="3400" b="0" i="0" dirty="0">
                <a:solidFill>
                  <a:srgbClr val="24292E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en-US" altLang="zh-CN" sz="3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要求参赛队在确保程序功能正确且性能损失合理的前提下，使用汇编</a:t>
            </a:r>
            <a:r>
              <a:rPr lang="en-US" altLang="zh-CN" sz="3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3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链接</a:t>
            </a:r>
            <a:r>
              <a:rPr lang="en-US" altLang="zh-CN" sz="3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3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后链接时的代码体积优化技术，交付优化后的编译器工具链，尽可能减小目标代码的体积</a:t>
            </a:r>
            <a:r>
              <a:rPr lang="en-US" altLang="zh-CN" sz="3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70000"/>
              </a:lnSpc>
            </a:pPr>
            <a:r>
              <a:rPr lang="zh-CN" alt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赛题二：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自动混精</a:t>
            </a:r>
            <a:br>
              <a:rPr lang="zh-CN" altLang="en-US" b="0" i="0" dirty="0">
                <a:solidFill>
                  <a:srgbClr val="2429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赛题说明</a:t>
            </a:r>
            <a:r>
              <a:rPr lang="en-US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要求参赛队在</a:t>
            </a:r>
            <a:r>
              <a:rPr lang="en-US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LLVM</a:t>
            </a:r>
            <a:r>
              <a:rPr lang="zh-CN" altLang="en-US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中以增加</a:t>
            </a:r>
            <a:r>
              <a:rPr lang="en-US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Pass</a:t>
            </a:r>
            <a:r>
              <a:rPr lang="zh-CN" altLang="en-US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的方式实现给定应用程序代码的自动精度混合调节，确保程序功能正确且最终结果通过误差检验的前提下，最大化计算性能。</a:t>
            </a:r>
            <a:endParaRPr lang="en-US" altLang="zh-CN" sz="3400" dirty="0">
              <a:solidFill>
                <a:srgbClr val="24292E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赛题三：并行优化</a:t>
            </a:r>
            <a:br>
              <a:rPr lang="zh-CN" alt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赛题说明</a:t>
            </a:r>
            <a:r>
              <a:rPr lang="en-US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要求参赛队在已有</a:t>
            </a:r>
            <a:r>
              <a:rPr lang="en-US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SysY2022</a:t>
            </a:r>
            <a:r>
              <a:rPr lang="zh-CN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语言的基础上，参考</a:t>
            </a:r>
            <a:r>
              <a:rPr lang="en-US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OpenMP</a:t>
            </a:r>
            <a:r>
              <a:rPr lang="zh-CN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400" dirty="0" err="1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Cilk</a:t>
            </a:r>
            <a:r>
              <a:rPr lang="zh-CN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或其他对</a:t>
            </a:r>
            <a:r>
              <a:rPr lang="en-US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SysY2022</a:t>
            </a:r>
            <a:r>
              <a:rPr lang="zh-CN" altLang="zh-CN" sz="3400" dirty="0">
                <a:solidFill>
                  <a:srgbClr val="24292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进行扩展，基于扩展后的语言完成编译器的设计和实现，设计测试用例验证和展示优化效果。</a:t>
            </a:r>
            <a:endParaRPr lang="zh-CN" altLang="en-US" sz="3400" dirty="0">
              <a:solidFill>
                <a:srgbClr val="24292E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30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013" y="4320307"/>
            <a:ext cx="11126787" cy="2452687"/>
          </a:xfrm>
        </p:spPr>
        <p:txBody>
          <a:bodyPr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48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华为</a:t>
            </a:r>
            <a:r>
              <a:rPr lang="en-US" altLang="zh-CN" sz="48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2012</a:t>
            </a:r>
            <a:r>
              <a:rPr lang="zh-CN" altLang="en-US" sz="48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实验室中央软件院</a:t>
            </a:r>
            <a:br>
              <a:rPr lang="en-US" altLang="zh-CN" sz="48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r>
              <a:rPr lang="zh-CN" altLang="en-US" sz="48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校招直通权</a:t>
            </a:r>
          </a:p>
        </p:txBody>
      </p:sp>
      <p:pic>
        <p:nvPicPr>
          <p:cNvPr id="1026" name="Picture 2" descr="https://q7.itc.cn/images01/20240612/fb5e9a1e23e9419f8adda0bdbd625bc6.jpeg">
            <a:extLst>
              <a:ext uri="{FF2B5EF4-FFF2-40B4-BE49-F238E27FC236}">
                <a16:creationId xmlns:a16="http://schemas.microsoft.com/office/drawing/2014/main" id="{4C9C6644-4C18-4113-A705-78091BC9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6" b="20748"/>
          <a:stretch/>
        </p:blipFill>
        <p:spPr bwMode="auto">
          <a:xfrm>
            <a:off x="20" y="567458"/>
            <a:ext cx="12191980" cy="360203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864600" y="692380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3FD184-3ABD-407A-9B9B-8A066EB92641}" type="slidenum"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Aft>
                  <a:spcPts val="600"/>
                </a:spcAft>
              </a:pPr>
              <a:t>39</a:t>
            </a:fld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4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第六届华为毕昇杯编译系统大赛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852920" cy="43516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/>
              <a:t>编译系统设计赛：</a:t>
            </a:r>
            <a:endParaRPr lang="en-US" altLang="zh-CN" b="1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沿用</a:t>
            </a:r>
            <a:r>
              <a:rPr lang="en-US" altLang="zh-CN" dirty="0"/>
              <a:t>2020-2024</a:t>
            </a:r>
            <a:r>
              <a:rPr lang="zh-CN" altLang="en-US" dirty="0"/>
              <a:t>年的大赛主赛道设计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语法继续保持</a:t>
            </a:r>
            <a:r>
              <a:rPr lang="en-US" altLang="zh-CN" dirty="0"/>
              <a:t>SysY2022</a:t>
            </a:r>
            <a:r>
              <a:rPr lang="zh-CN" altLang="en-US" dirty="0"/>
              <a:t>版本不变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ARM + RISC-V</a:t>
            </a:r>
            <a:r>
              <a:rPr lang="zh-CN" altLang="en-US" dirty="0"/>
              <a:t>后端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采用</a:t>
            </a:r>
            <a:r>
              <a:rPr lang="en-US" altLang="zh-CN" dirty="0"/>
              <a:t>FPGA</a:t>
            </a:r>
            <a:r>
              <a:rPr lang="zh-CN" altLang="en-US" dirty="0"/>
              <a:t>进行测评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b="1" dirty="0"/>
              <a:t>编译系统挑战赛：</a:t>
            </a:r>
            <a:endParaRPr lang="en-US" altLang="zh-CN" b="1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多个独立赛题设置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面向研究生、本科生参赛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7439645" y="2433993"/>
            <a:ext cx="1469292" cy="8206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编译系统</a:t>
            </a:r>
            <a:endParaRPr lang="en-US" altLang="zh-CN" dirty="0"/>
          </a:p>
          <a:p>
            <a:pPr algn="ctr"/>
            <a:r>
              <a:rPr lang="zh-CN" altLang="en-US" b="1" dirty="0"/>
              <a:t>设计赛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072857" y="6039242"/>
            <a:ext cx="1320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ARM</a:t>
            </a:r>
            <a:r>
              <a:rPr lang="zh-CN" altLang="en-US" sz="1200" dirty="0"/>
              <a:t>后端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9976273" y="2433993"/>
            <a:ext cx="1469292" cy="8206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编译系统</a:t>
            </a:r>
            <a:endParaRPr lang="en-US" altLang="zh-CN" dirty="0"/>
          </a:p>
          <a:p>
            <a:pPr algn="ctr"/>
            <a:r>
              <a:rPr lang="zh-CN" altLang="en-US" b="1" dirty="0"/>
              <a:t>挑战赛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324801" y="6038780"/>
            <a:ext cx="1495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RISC-V</a:t>
            </a:r>
            <a:r>
              <a:rPr lang="zh-CN" altLang="en-US" sz="1200" dirty="0"/>
              <a:t>后端</a:t>
            </a:r>
          </a:p>
        </p:txBody>
      </p:sp>
      <p:cxnSp>
        <p:nvCxnSpPr>
          <p:cNvPr id="31" name="直接连接符 30"/>
          <p:cNvCxnSpPr>
            <a:cxnSpLocks/>
            <a:stCxn id="25" idx="2"/>
          </p:cNvCxnSpPr>
          <p:nvPr/>
        </p:nvCxnSpPr>
        <p:spPr>
          <a:xfrm flipH="1">
            <a:off x="7796854" y="3254609"/>
            <a:ext cx="377437" cy="149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  <a:stCxn id="25" idx="2"/>
          </p:cNvCxnSpPr>
          <p:nvPr/>
        </p:nvCxnSpPr>
        <p:spPr>
          <a:xfrm>
            <a:off x="8174291" y="3254609"/>
            <a:ext cx="592573" cy="149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10710919" y="3270243"/>
            <a:ext cx="0" cy="75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0714824" y="4024431"/>
            <a:ext cx="0" cy="820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0714824" y="3634099"/>
            <a:ext cx="1150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代码规模优化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734794" y="4372762"/>
            <a:ext cx="1457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并行计算优化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0230208" y="5111425"/>
            <a:ext cx="163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三个挑战赛题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244845" y="5562469"/>
            <a:ext cx="163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研究生可参赛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776D2A3-5E71-46A0-A32C-9B36F1BE5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162" y1="72665" x2="19679" y2="63809"/>
                        <a14:foregroundMark x1="19679" y1="63809" x2="18344" y2="73514"/>
                        <a14:foregroundMark x1="18344" y1="73514" x2="17465" y2="72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72" y="4024431"/>
            <a:ext cx="2940370" cy="220527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FB27B67-BD9F-487C-A314-E4B202832B48}"/>
              </a:ext>
            </a:extLst>
          </p:cNvPr>
          <p:cNvSpPr txBox="1"/>
          <p:nvPr/>
        </p:nvSpPr>
        <p:spPr>
          <a:xfrm>
            <a:off x="9605309" y="4054907"/>
            <a:ext cx="1457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代码混精优化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联系与咨询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6"/>
            <a:ext cx="10827513" cy="4585927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大赛网站：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/>
              </a:rPr>
              <a:t>http://compiler.educg.net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大赛官方微信公众号：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计算机系统能力培养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大赛官方邮箱：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cscc-compiler@hz.cmpbook.com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联系电话：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田学超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010-88379826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报名流程及事项咨询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李超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18600162252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（竞赛技术问题咨询）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技术支持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QQ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群：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700621252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指导教师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QQ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群：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719489238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仅限 高校教师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447362" y="6492875"/>
            <a:ext cx="613458" cy="365125"/>
          </a:xfrm>
        </p:spPr>
        <p:txBody>
          <a:bodyPr/>
          <a:lstStyle/>
          <a:p>
            <a:fld id="{333FD184-3ABD-407A-9B9B-8A066EB92641}" type="slidenum">
              <a:rPr lang="zh-CN" altLang="en-US" sz="2000" b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fld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40557" y="4678734"/>
            <a:ext cx="7647128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欢迎报名，预祝参赛顺利</a:t>
            </a:r>
            <a:endParaRPr lang="en-US" altLang="zh-CN" sz="4000" b="1" dirty="0"/>
          </a:p>
          <a:p>
            <a:pPr algn="ctr"/>
            <a:endParaRPr lang="en-US" altLang="zh-CN" sz="4000" dirty="0"/>
          </a:p>
          <a:p>
            <a:pPr algn="ctr"/>
            <a:r>
              <a:rPr lang="zh-CN" altLang="en-US" sz="2400" dirty="0"/>
              <a:t>北京大学 刘先华</a:t>
            </a:r>
            <a:endParaRPr lang="en-US" altLang="zh-CN" sz="2400" dirty="0"/>
          </a:p>
          <a:p>
            <a:pPr algn="ctr"/>
            <a:r>
              <a:rPr lang="en-US" altLang="zh-CN" sz="2400" dirty="0"/>
              <a:t>2025</a:t>
            </a:r>
            <a:r>
              <a:rPr lang="zh-CN" altLang="en-US" sz="2400" dirty="0"/>
              <a:t>年</a:t>
            </a:r>
            <a:r>
              <a:rPr lang="en-US" altLang="zh-CN" sz="2400" dirty="0"/>
              <a:t>4</a:t>
            </a:r>
            <a:r>
              <a:rPr lang="zh-CN" altLang="en-US" sz="2400" dirty="0"/>
              <a:t>月</a:t>
            </a:r>
            <a:r>
              <a:rPr lang="en-US" altLang="zh-CN" sz="2400" dirty="0"/>
              <a:t>25</a:t>
            </a:r>
            <a:r>
              <a:rPr lang="zh-CN" altLang="en-US" sz="2400" dirty="0"/>
              <a:t>日</a:t>
            </a:r>
          </a:p>
        </p:txBody>
      </p:sp>
      <p:pic>
        <p:nvPicPr>
          <p:cNvPr id="6" name="Picture 2" descr="https://gimg2.baidu.com/image_search/src=http%3A%2F%2Fhbimg.b0.upaiyun.com%2F590f0b593ce902f7a4a95ed00f6795fe6eebd69e6d1fe-DMjxEk_fw658&amp;refer=http%3A%2F%2Fhbimg.b0.upaiyun.com&amp;app=2002&amp;size=f9999,10000&amp;q=a80&amp;n=0&amp;g=0n&amp;fmt=jpeg?sec=1648201739&amp;t=7a22a7b2f2b82b3a83212fe9e5f0f72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11102"/>
          <a:stretch>
            <a:fillRect/>
          </a:stretch>
        </p:blipFill>
        <p:spPr bwMode="auto">
          <a:xfrm>
            <a:off x="704359" y="4678930"/>
            <a:ext cx="1944688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s://gimg2.baidu.com/image_search/src=http%3A%2F%2Fimg.18183.com%2Fuploads%2Fallimg%2F190818%2F266-1ZQQ13359.png%40%2118183&amp;refer=http%3A%2F%2Fimg.18183.com&amp;app=2002&amp;size=f9999,10000&amp;q=a80&amp;n=0&amp;g=0n&amp;fmt=auto?sec=1654493329&amp;t=4c0dee7293fb016a13ff2366806b749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8818" r="5303" b="13474"/>
          <a:stretch>
            <a:fillRect/>
          </a:stretch>
        </p:blipFill>
        <p:spPr bwMode="auto">
          <a:xfrm flipH="1">
            <a:off x="9294471" y="4678733"/>
            <a:ext cx="1655180" cy="155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mmbiz.qpic.cn/sz_mmbiz_jpg/D8ouEWrnfxm7Rm495MqehtibdxT5qJmyrsFOW7nCicVSC4Wcick2Ju16AGYrlQkZfqljNUyEvYo2teafAsT5vqJhA/640?wx_fmt=jpeg&amp;from=appmsg&amp;wxfrom=13&amp;tp=wxpic">
            <a:extLst>
              <a:ext uri="{FF2B5EF4-FFF2-40B4-BE49-F238E27FC236}">
                <a16:creationId xmlns:a16="http://schemas.microsoft.com/office/drawing/2014/main" id="{1B831B20-3D66-46C1-81CD-30CF1225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5453" cy="445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14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设计赛：参赛队任务概览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参赛队任务：</a:t>
            </a:r>
            <a:endParaRPr lang="en-US" altLang="zh-CN" b="1" dirty="0"/>
          </a:p>
          <a:p>
            <a:pPr lvl="1"/>
            <a:r>
              <a:rPr lang="zh-CN" altLang="en-US" dirty="0"/>
              <a:t>构思并实现一个综合性的编译系统，基于</a:t>
            </a:r>
            <a:r>
              <a:rPr lang="en-US" altLang="zh-CN" dirty="0"/>
              <a:t>C/C++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或</a:t>
            </a:r>
            <a:r>
              <a:rPr lang="en-US" altLang="zh-CN" dirty="0"/>
              <a:t>rust</a:t>
            </a:r>
            <a:r>
              <a:rPr lang="zh-CN" altLang="en-US" dirty="0"/>
              <a:t>语言开发。</a:t>
            </a:r>
            <a:endParaRPr lang="en-US" altLang="zh-CN" dirty="0"/>
          </a:p>
          <a:p>
            <a:pPr lvl="1"/>
            <a:r>
              <a:rPr lang="zh-CN" altLang="en-US" dirty="0"/>
              <a:t>能够在</a:t>
            </a:r>
            <a:r>
              <a:rPr lang="en-US" altLang="zh-CN" dirty="0">
                <a:solidFill>
                  <a:srgbClr val="FF0000"/>
                </a:solidFill>
              </a:rPr>
              <a:t>64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en-US" altLang="zh-CN" dirty="0">
                <a:solidFill>
                  <a:srgbClr val="FF0000"/>
                </a:solidFill>
              </a:rPr>
              <a:t>Ubuntu 24.04/x86</a:t>
            </a:r>
            <a:r>
              <a:rPr lang="zh-CN" altLang="en-US" dirty="0"/>
              <a:t>上运行，将</a:t>
            </a:r>
            <a:r>
              <a:rPr lang="en-US" altLang="zh-CN" dirty="0">
                <a:solidFill>
                  <a:srgbClr val="FF0000"/>
                </a:solidFill>
              </a:rPr>
              <a:t>SysY2022</a:t>
            </a:r>
            <a:r>
              <a:rPr lang="zh-CN" altLang="en-US" dirty="0">
                <a:solidFill>
                  <a:srgbClr val="FF0000"/>
                </a:solidFill>
              </a:rPr>
              <a:t>语言</a:t>
            </a:r>
            <a:r>
              <a:rPr lang="zh-CN" altLang="en-US" dirty="0"/>
              <a:t>的源程序编译为</a:t>
            </a:r>
            <a:r>
              <a:rPr lang="en-US" altLang="zh-CN" dirty="0"/>
              <a:t>ARM/RISC-V</a:t>
            </a:r>
            <a:r>
              <a:rPr lang="zh-CN" altLang="en-US" dirty="0"/>
              <a:t>汇编。</a:t>
            </a:r>
            <a:endParaRPr lang="en-US" altLang="zh-CN" dirty="0"/>
          </a:p>
          <a:p>
            <a:pPr lvl="1"/>
            <a:r>
              <a:rPr lang="zh-CN" altLang="en-US" dirty="0"/>
              <a:t>突出面向</a:t>
            </a:r>
            <a:r>
              <a:rPr lang="zh-CN" altLang="en-US" dirty="0">
                <a:solidFill>
                  <a:srgbClr val="FF0000"/>
                </a:solidFill>
              </a:rPr>
              <a:t>特定目标平台（</a:t>
            </a:r>
            <a:r>
              <a:rPr lang="en-US" altLang="zh-CN" dirty="0">
                <a:solidFill>
                  <a:srgbClr val="FF0000"/>
                </a:solidFill>
              </a:rPr>
              <a:t>ARM</a:t>
            </a:r>
            <a:r>
              <a:rPr lang="zh-CN" altLang="en-US" dirty="0">
                <a:solidFill>
                  <a:srgbClr val="FF0000"/>
                </a:solidFill>
              </a:rPr>
              <a:t>或</a:t>
            </a:r>
            <a:r>
              <a:rPr lang="en-US" altLang="zh-CN" dirty="0">
                <a:solidFill>
                  <a:srgbClr val="FF0000"/>
                </a:solidFill>
              </a:rPr>
              <a:t>RISC-V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的编译器构造与编译优化能力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评测：</a:t>
            </a:r>
            <a:endParaRPr lang="en-US" altLang="zh-CN" b="1" dirty="0"/>
          </a:p>
          <a:p>
            <a:pPr lvl="1"/>
            <a:r>
              <a:rPr lang="zh-CN" altLang="en-US" dirty="0"/>
              <a:t>功能性：具有编译器能力，支持错误处理</a:t>
            </a:r>
            <a:endParaRPr lang="en-US" altLang="zh-CN" dirty="0"/>
          </a:p>
          <a:p>
            <a:pPr lvl="1"/>
            <a:r>
              <a:rPr lang="zh-CN" altLang="en-US" dirty="0"/>
              <a:t>正确性：输入测试程序源码，生成功能正确的</a:t>
            </a:r>
            <a:r>
              <a:rPr lang="en-US" altLang="zh-CN" dirty="0"/>
              <a:t>ARM</a:t>
            </a:r>
            <a:r>
              <a:rPr lang="zh-CN" altLang="en-US" dirty="0"/>
              <a:t>汇编</a:t>
            </a:r>
            <a:endParaRPr lang="en-US" altLang="zh-CN" dirty="0"/>
          </a:p>
          <a:p>
            <a:pPr lvl="1"/>
            <a:r>
              <a:rPr lang="zh-CN" altLang="en-US" dirty="0"/>
              <a:t>性能测试：在指定设备上自动评测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1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目标语言：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SysY2022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8"/>
            <a:ext cx="7300542" cy="5046014"/>
          </a:xfrm>
        </p:spPr>
        <p:txBody>
          <a:bodyPr>
            <a:normAutofit/>
          </a:bodyPr>
          <a:lstStyle/>
          <a:p>
            <a:r>
              <a:rPr lang="zh-CN" altLang="en-US" b="1" dirty="0"/>
              <a:t>语言特点：</a:t>
            </a:r>
            <a:endParaRPr lang="en-US" altLang="zh-CN" b="1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语言子集</a:t>
            </a:r>
            <a:r>
              <a:rPr lang="en-US" altLang="zh-CN" dirty="0"/>
              <a:t> </a:t>
            </a:r>
            <a:r>
              <a:rPr lang="zh-CN" altLang="en-US" dirty="0"/>
              <a:t>（*</a:t>
            </a:r>
            <a:r>
              <a:rPr lang="en-US" altLang="zh-CN" dirty="0"/>
              <a:t>.sy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Main</a:t>
            </a:r>
            <a:r>
              <a:rPr lang="zh-CN" altLang="en-US" dirty="0"/>
              <a:t>主函数定义</a:t>
            </a:r>
            <a:endParaRPr lang="en-US" altLang="zh-CN" dirty="0"/>
          </a:p>
          <a:p>
            <a:pPr lvl="1"/>
            <a:r>
              <a:rPr lang="zh-CN" altLang="en-US" dirty="0"/>
              <a:t>全局变量声明、常量声明</a:t>
            </a:r>
            <a:endParaRPr lang="en-US" altLang="zh-CN" dirty="0"/>
          </a:p>
          <a:p>
            <a:pPr lvl="1"/>
            <a:r>
              <a:rPr lang="zh-CN" altLang="en-US" dirty="0"/>
              <a:t>函数声明、自定义函数</a:t>
            </a:r>
            <a:endParaRPr lang="en-US" altLang="zh-CN" dirty="0"/>
          </a:p>
          <a:p>
            <a:pPr lvl="1"/>
            <a:r>
              <a:rPr lang="zh-CN" altLang="en-US" dirty="0"/>
              <a:t>类型系统：支持</a:t>
            </a:r>
            <a:r>
              <a:rPr lang="en-US" altLang="zh-CN" dirty="0"/>
              <a:t>int/float</a:t>
            </a:r>
            <a:r>
              <a:rPr lang="zh-CN" altLang="en-US" dirty="0"/>
              <a:t>及元素为</a:t>
            </a:r>
            <a:r>
              <a:rPr lang="en-US" altLang="zh-CN" dirty="0"/>
              <a:t>int/float</a:t>
            </a:r>
            <a:r>
              <a:rPr lang="zh-CN" altLang="en-US" dirty="0"/>
              <a:t>的多维数组</a:t>
            </a:r>
            <a:endParaRPr lang="en-US" altLang="zh-CN" dirty="0"/>
          </a:p>
          <a:p>
            <a:r>
              <a:rPr lang="zh-CN" altLang="en-US" b="1" dirty="0"/>
              <a:t>语言特性：</a:t>
            </a:r>
            <a:endParaRPr lang="en-US" altLang="zh-CN" b="1" dirty="0"/>
          </a:p>
          <a:p>
            <a:pPr lvl="1"/>
            <a:r>
              <a:rPr lang="zh-CN" altLang="en-US" dirty="0"/>
              <a:t>赋值、表达式、</a:t>
            </a:r>
            <a:r>
              <a:rPr lang="en-US" altLang="zh-CN" dirty="0"/>
              <a:t>if</a:t>
            </a:r>
            <a:r>
              <a:rPr lang="zh-CN" altLang="en-US" dirty="0"/>
              <a:t>、</a:t>
            </a:r>
            <a:r>
              <a:rPr lang="en-US" altLang="zh-CN" dirty="0"/>
              <a:t>while</a:t>
            </a:r>
            <a:r>
              <a:rPr lang="zh-CN" altLang="en-US" dirty="0"/>
              <a:t>、</a:t>
            </a:r>
            <a:r>
              <a:rPr lang="en-US" altLang="zh-CN" dirty="0"/>
              <a:t>break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</a:p>
          <a:p>
            <a:pPr lvl="1"/>
            <a:r>
              <a:rPr lang="zh-CN" altLang="en-US" dirty="0"/>
              <a:t>语句块支持若干变量声明和语句</a:t>
            </a:r>
            <a:endParaRPr lang="en-US" altLang="zh-CN" dirty="0"/>
          </a:p>
          <a:p>
            <a:pPr lvl="1"/>
            <a:r>
              <a:rPr lang="zh-CN" altLang="en-US" dirty="0"/>
              <a:t>支持基本算数运算、关系运算、逻辑运算</a:t>
            </a:r>
            <a:endParaRPr lang="en-US" altLang="zh-CN" dirty="0"/>
          </a:p>
          <a:p>
            <a:pPr lvl="1"/>
            <a:r>
              <a:rPr lang="zh-CN" altLang="en-US" dirty="0"/>
              <a:t>算符优先级和结合性与</a:t>
            </a:r>
            <a:r>
              <a:rPr lang="en-US" altLang="zh-CN" dirty="0"/>
              <a:t>C</a:t>
            </a:r>
            <a:r>
              <a:rPr lang="zh-CN" altLang="en-US" dirty="0"/>
              <a:t>语言保持一致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98970" y="681037"/>
            <a:ext cx="3946849" cy="605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n;</a:t>
            </a:r>
          </a:p>
          <a:p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fib(int p) 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a; int b; int c;	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 = 0;	b = 1;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p == 0 ){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	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p == 1 ){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1;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while ( p &gt; 1 ){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 = a + b; a = b; b = c;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 = p - 1;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c;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 = getint();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res; 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res = fib( n );	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res;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3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1386"/>
            <a:ext cx="10515600" cy="1109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目标语言：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SysY2022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809" y="1690688"/>
            <a:ext cx="7300542" cy="567458"/>
          </a:xfrm>
        </p:spPr>
        <p:txBody>
          <a:bodyPr>
            <a:normAutofit/>
          </a:bodyPr>
          <a:lstStyle/>
          <a:p>
            <a:r>
              <a:rPr lang="zh-CN" altLang="en-US" b="1" dirty="0"/>
              <a:t>语法描述：扩展的</a:t>
            </a:r>
            <a:r>
              <a:rPr lang="en-US" altLang="zh-CN" b="1" dirty="0"/>
              <a:t>Backus</a:t>
            </a:r>
            <a:r>
              <a:rPr lang="zh-CN" altLang="en-US" b="1" dirty="0"/>
              <a:t>范式（</a:t>
            </a:r>
            <a:r>
              <a:rPr lang="en-US" altLang="zh-CN" b="1" dirty="0"/>
              <a:t>EBNF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98970" y="681037"/>
            <a:ext cx="3946849" cy="605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n;</a:t>
            </a:r>
          </a:p>
          <a:p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fib(int p) 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a; int b; int c;	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 = 0;	b = 1;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p == 0 ){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	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p == 1 ){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1;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while ( p &gt; 1 ){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 = a + b; a = b; b = c;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 = p - 1;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c;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 = getint();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res; 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res = fib( n );	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res;</a:t>
            </a:r>
          </a:p>
          <a:p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639809" y="6169244"/>
            <a:ext cx="7300542" cy="567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详情请阅读：官方网站给出的</a:t>
            </a:r>
            <a:r>
              <a:rPr lang="en-US" altLang="zh-CN" b="1" dirty="0" err="1"/>
              <a:t>SysY</a:t>
            </a:r>
            <a:r>
              <a:rPr lang="zh-CN" altLang="en-US" b="1" dirty="0"/>
              <a:t>语言定义</a:t>
            </a:r>
            <a:endParaRPr lang="en-US" altLang="zh-CN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09" y="2191637"/>
            <a:ext cx="7095172" cy="38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070" y="739773"/>
            <a:ext cx="10515600" cy="110930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评测硬件：（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赛道）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赛灵思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XCZU15EG  FPGA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071" y="2026348"/>
            <a:ext cx="8577764" cy="46901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编译器产生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ARM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汇编语言，汇编链接后在基于赛灵思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XCZU15EG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开发板的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ARM Cortex-A53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核心上运行。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数据缓存为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32 KB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路组相联，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L1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指令缓存大小为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32 KB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路组相联。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L2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缓存大小为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1MB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，由所有核心共享，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16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路组相联。支持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ARMv8-A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架构和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位指令系统，支持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NEON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和单精度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双精度浮点计算。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核心（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个隔离核用于评测）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4GB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pic>
        <p:nvPicPr>
          <p:cNvPr id="2050" name="Picture 2" descr="ACU15EG-11.jpg">
            <a:extLst>
              <a:ext uri="{FF2B5EF4-FFF2-40B4-BE49-F238E27FC236}">
                <a16:creationId xmlns:a16="http://schemas.microsoft.com/office/drawing/2014/main" id="{E2B9DD86-3350-4DED-8A03-BC1CFC897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6" t="12665" r="28070" b="27896"/>
          <a:stretch/>
        </p:blipFill>
        <p:spPr bwMode="auto">
          <a:xfrm>
            <a:off x="4285576" y="5248928"/>
            <a:ext cx="1321961" cy="1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66302E-620D-431D-B5B0-2383ED7751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97" y="581386"/>
            <a:ext cx="2848303" cy="62573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54C388-CCE6-40AE-A3A3-DB04BEE097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162" y1="72665" x2="19679" y2="63809"/>
                        <a14:foregroundMark x1="19679" y1="63809" x2="18344" y2="73514"/>
                        <a14:foregroundMark x1="18344" y1="73514" x2="17465" y2="72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71" y="3623017"/>
            <a:ext cx="4818579" cy="361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8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070" y="739773"/>
            <a:ext cx="10515600" cy="110930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评测硬件：（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赛道）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赛灵思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XCZU15EG  FPGA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071" y="2026348"/>
            <a:ext cx="8577764" cy="46901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BOOM v3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Berkeley Out-of-Order Machine Version 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）架构，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RISC-V 64GC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指令集，主频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50M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，乱序执行，双发射，超标量构架。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在初赛阶段，不支持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SIMD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指令；在决赛阶段，参赛队可根据开放的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SIMD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指令文档，使用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SIMD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（浮点数运算单元）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2GB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8"/>
            <a:ext cx="12192000" cy="567458"/>
          </a:xfrm>
          <a:prstGeom prst="rect">
            <a:avLst/>
          </a:prstGeom>
        </p:spPr>
      </p:pic>
      <p:pic>
        <p:nvPicPr>
          <p:cNvPr id="2050" name="Picture 2" descr="ACU15EG-11.jpg">
            <a:extLst>
              <a:ext uri="{FF2B5EF4-FFF2-40B4-BE49-F238E27FC236}">
                <a16:creationId xmlns:a16="http://schemas.microsoft.com/office/drawing/2014/main" id="{E2B9DD86-3350-4DED-8A03-BC1CFC897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6" t="12665" r="28070" b="27896"/>
          <a:stretch/>
        </p:blipFill>
        <p:spPr bwMode="auto">
          <a:xfrm>
            <a:off x="4285576" y="5248928"/>
            <a:ext cx="1321961" cy="1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66302E-620D-431D-B5B0-2383ED7751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97" y="581386"/>
            <a:ext cx="2848303" cy="62573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54C388-CCE6-40AE-A3A3-DB04BEE097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162" y1="72665" x2="19679" y2="63809"/>
                        <a14:foregroundMark x1="19679" y1="63809" x2="18344" y2="73514"/>
                        <a14:foregroundMark x1="18344" y1="73514" x2="17465" y2="72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71" y="3623017"/>
            <a:ext cx="4818579" cy="361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96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dd84eeb-b548-472f-bd98-85f34ec4c146"/>
  <p:tag name="COMMONDATA" val="eyJoZGlkIjoiYzdmYjM0YWI1ZWM0MGM3NDczZjQ4NDMyNTMxOTQ3ZT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4198</Words>
  <Application>Microsoft Office PowerPoint</Application>
  <PresentationFormat>宽屏</PresentationFormat>
  <Paragraphs>574</Paragraphs>
  <Slides>41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等线</vt:lpstr>
      <vt:lpstr>等线 Light</vt:lpstr>
      <vt:lpstr>方正粗黑宋简体</vt:lpstr>
      <vt:lpstr>楷体</vt:lpstr>
      <vt:lpstr>微软雅黑</vt:lpstr>
      <vt:lpstr>Arial</vt:lpstr>
      <vt:lpstr>Arial Black</vt:lpstr>
      <vt:lpstr>Courier New</vt:lpstr>
      <vt:lpstr>Times New Roman</vt:lpstr>
      <vt:lpstr>Office 主题​​</vt:lpstr>
      <vt:lpstr>PowerPoint 演示文稿</vt:lpstr>
      <vt:lpstr>不忘初心：为什么设立“华为毕昇杯”</vt:lpstr>
      <vt:lpstr>华为毕昇杯编译竞赛总览（2020-2024）</vt:lpstr>
      <vt:lpstr>2025第六届华为毕昇杯编译系统大赛</vt:lpstr>
      <vt:lpstr>设计赛：参赛队任务概览</vt:lpstr>
      <vt:lpstr>目标语言：SysY2022</vt:lpstr>
      <vt:lpstr>目标语言：SysY2022</vt:lpstr>
      <vt:lpstr>评测硬件：（ARM赛道） 赛灵思XCZU15EG  FPGA开发板</vt:lpstr>
      <vt:lpstr>评测硬件：（RISC-V赛道） 赛灵思XCZU15EG  FPGA开发板</vt:lpstr>
      <vt:lpstr>参考文档</vt:lpstr>
      <vt:lpstr>用于编译参赛队提交源码的编译环境配置</vt:lpstr>
      <vt:lpstr>目标机器的软件环境配置（ARM赛道）</vt:lpstr>
      <vt:lpstr>目标机器的软件环境配置（RISC-V赛道）</vt:lpstr>
      <vt:lpstr>编译器开发的规则和约定</vt:lpstr>
      <vt:lpstr>参赛队构造的编译器</vt:lpstr>
      <vt:lpstr>评测过程</vt:lpstr>
      <vt:lpstr>功能测试</vt:lpstr>
      <vt:lpstr>性能测评</vt:lpstr>
      <vt:lpstr>性能评测：考察编译优化能力</vt:lpstr>
      <vt:lpstr>性能评测：考察编译系统设计能力</vt:lpstr>
      <vt:lpstr>初赛/决赛评分权重</vt:lpstr>
      <vt:lpstr>PowerPoint 演示文稿</vt:lpstr>
      <vt:lpstr>如何确定进入决赛的队伍</vt:lpstr>
      <vt:lpstr>入围决赛：设计赛ARM赛道 14+3</vt:lpstr>
      <vt:lpstr>入围决赛：设计赛RISC-V赛道 29+14</vt:lpstr>
      <vt:lpstr>华为毕昇杯编译竞赛参与情况总览（2020-2024）</vt:lpstr>
      <vt:lpstr>2025年竞赛：指导思想</vt:lpstr>
      <vt:lpstr>2025年赛程安排</vt:lpstr>
      <vt:lpstr>功能、性能测试用例情况</vt:lpstr>
      <vt:lpstr>参赛规则</vt:lpstr>
      <vt:lpstr>奖项设置</vt:lpstr>
      <vt:lpstr>编译系统设计能力等级认定</vt:lpstr>
      <vt:lpstr>竞赛平台</vt:lpstr>
      <vt:lpstr>作品提交要求</vt:lpstr>
      <vt:lpstr>学术诚信</vt:lpstr>
      <vt:lpstr>可能的违规行为</vt:lpstr>
      <vt:lpstr>挑战赛：理解产业需求并给出创新解法</vt:lpstr>
      <vt:lpstr>2025编译系统挑战赛题</vt:lpstr>
      <vt:lpstr>华为2012实验室中央软件院 校招直通权</vt:lpstr>
      <vt:lpstr>联系与咨询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XIanhua Liu</dc:creator>
  <cp:lastModifiedBy>XIanhua Liu</cp:lastModifiedBy>
  <cp:revision>2</cp:revision>
  <dcterms:created xsi:type="dcterms:W3CDTF">2025-04-25T06:03:14Z</dcterms:created>
  <dcterms:modified xsi:type="dcterms:W3CDTF">2025-04-25T07:16:54Z</dcterms:modified>
</cp:coreProperties>
</file>